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89" r:id="rId14"/>
    <p:sldId id="290" r:id="rId15"/>
    <p:sldId id="291" r:id="rId16"/>
    <p:sldId id="292" r:id="rId17"/>
    <p:sldId id="293" r:id="rId18"/>
    <p:sldId id="294" r:id="rId19"/>
    <p:sldId id="295" r:id="rId20"/>
    <p:sldId id="296" r:id="rId21"/>
    <p:sldId id="298" r:id="rId22"/>
    <p:sldId id="299" r:id="rId23"/>
    <p:sldId id="300" r:id="rId24"/>
    <p:sldId id="301" r:id="rId25"/>
    <p:sldId id="303" r:id="rId26"/>
    <p:sldId id="304" r:id="rId27"/>
    <p:sldId id="305" r:id="rId28"/>
    <p:sldId id="306" r:id="rId29"/>
    <p:sldId id="307" r:id="rId30"/>
    <p:sldId id="308" r:id="rId31"/>
    <p:sldId id="310" r:id="rId32"/>
    <p:sldId id="311" r:id="rId33"/>
    <p:sldId id="312" r:id="rId34"/>
    <p:sldId id="313" r:id="rId35"/>
    <p:sldId id="314" r:id="rId36"/>
    <p:sldId id="315" r:id="rId37"/>
    <p:sldId id="317" r:id="rId38"/>
    <p:sldId id="31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i="1" baseline="0">
                <a:solidFill>
                  <a:srgbClr val="FFFF99"/>
                </a:solidFill>
                <a:latin typeface="Comic Sans MS" pitchFamily="66"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aseline="0">
                <a:solidFill>
                  <a:schemeClr val="bg2"/>
                </a:solidFill>
                <a:latin typeface="Lucida Calligraphy"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09600" y="6172201"/>
            <a:ext cx="2844800" cy="365125"/>
          </a:xfrm>
        </p:spPr>
        <p:txBody>
          <a:bodyPr/>
          <a:lstStyle>
            <a:lvl1pPr>
              <a:defRPr sz="1600" baseline="0">
                <a:solidFill>
                  <a:schemeClr val="bg2"/>
                </a:solidFill>
                <a:latin typeface="Brush Script MT" pitchFamily="66" charset="0"/>
              </a:defRPr>
            </a:lvl1pPr>
          </a:lstStyle>
          <a:p>
            <a:pPr>
              <a:defRPr/>
            </a:pPr>
            <a:endParaRPr lang="en-US">
              <a:solidFill>
                <a:srgbClr val="EEECE1"/>
              </a:solidFill>
            </a:endParaRPr>
          </a:p>
        </p:txBody>
      </p:sp>
      <p:sp>
        <p:nvSpPr>
          <p:cNvPr id="5" name="Footer Placeholder 4"/>
          <p:cNvSpPr>
            <a:spLocks noGrp="1"/>
          </p:cNvSpPr>
          <p:nvPr>
            <p:ph type="ftr" sz="quarter" idx="11"/>
          </p:nvPr>
        </p:nvSpPr>
        <p:spPr>
          <a:xfrm>
            <a:off x="4165600" y="6172201"/>
            <a:ext cx="3860800" cy="365125"/>
          </a:xfrm>
        </p:spPr>
        <p:txBody>
          <a:bodyPr/>
          <a:lstStyle>
            <a:lvl1pPr marL="0" algn="ctr" defTabSz="914400" rtl="0" eaLnBrk="1" latinLnBrk="0" hangingPunct="1">
              <a:defRPr lang="en-US" sz="1600" kern="1200" baseline="0">
                <a:solidFill>
                  <a:schemeClr val="bg2"/>
                </a:solidFill>
                <a:latin typeface="Brush Script MT" pitchFamily="66" charset="0"/>
                <a:ea typeface="+mn-ea"/>
                <a:cs typeface="+mn-cs"/>
              </a:defRPr>
            </a:lvl1pPr>
          </a:lstStyle>
          <a:p>
            <a:pPr>
              <a:defRPr/>
            </a:pPr>
            <a:endParaRPr>
              <a:solidFill>
                <a:srgbClr val="EEECE1"/>
              </a:solidFill>
            </a:endParaRPr>
          </a:p>
        </p:txBody>
      </p:sp>
      <p:sp>
        <p:nvSpPr>
          <p:cNvPr id="6" name="Slide Number Placeholder 5"/>
          <p:cNvSpPr>
            <a:spLocks noGrp="1"/>
          </p:cNvSpPr>
          <p:nvPr>
            <p:ph type="sldNum" sz="quarter" idx="12"/>
          </p:nvPr>
        </p:nvSpPr>
        <p:spPr>
          <a:xfrm>
            <a:off x="8737600" y="6172201"/>
            <a:ext cx="2844800" cy="365125"/>
          </a:xfrm>
        </p:spPr>
        <p:txBody>
          <a:bodyPr/>
          <a:lstStyle>
            <a:lvl1pPr>
              <a:defRPr sz="1600" smtClean="0">
                <a:solidFill>
                  <a:schemeClr val="bg2"/>
                </a:solidFill>
                <a:latin typeface="Brush Script MT" panose="03060802040406070304" pitchFamily="66" charset="0"/>
              </a:defRPr>
            </a:lvl1pPr>
          </a:lstStyle>
          <a:p>
            <a:pPr>
              <a:defRPr/>
            </a:pPr>
            <a:fld id="{0393A064-4E62-474D-B6DF-326DBFB64C75}" type="slidenum">
              <a:rPr lang="en-US" altLang="en-US">
                <a:solidFill>
                  <a:srgbClr val="EEECE1"/>
                </a:solidFill>
              </a:rPr>
              <a:pPr>
                <a:defRPr/>
              </a:pPr>
              <a:t>‹#›</a:t>
            </a:fld>
            <a:endParaRPr lang="en-US" altLang="en-US">
              <a:solidFill>
                <a:srgbClr val="EEECE1"/>
              </a:solidFill>
            </a:endParaRPr>
          </a:p>
        </p:txBody>
      </p:sp>
    </p:spTree>
    <p:extLst>
      <p:ext uri="{BB962C8B-B14F-4D97-AF65-F5344CB8AC3E}">
        <p14:creationId xmlns:p14="http://schemas.microsoft.com/office/powerpoint/2010/main" val="3778845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E3762EF9-7B97-4F9B-A67B-55EFBD1FFC48}"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405264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6059550-D2F6-42EF-B348-44D3DAFB0B19}"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421092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User\Local Settings\Temporary Internet Files\Content.IE5\STEB01UR\MCj0434823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6096000"/>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a:xfrm>
            <a:off x="10363200" y="6248401"/>
            <a:ext cx="1320800" cy="365125"/>
          </a:xfrm>
        </p:spPr>
        <p:txBody>
          <a:bodyPr/>
          <a:lstStyle>
            <a:lvl1pPr>
              <a:defRPr b="1" smtClean="0">
                <a:solidFill>
                  <a:srgbClr val="FFFF00"/>
                </a:solidFill>
              </a:defRPr>
            </a:lvl1pPr>
          </a:lstStyle>
          <a:p>
            <a:pPr>
              <a:defRPr/>
            </a:pPr>
            <a:fld id="{6931F9CE-5B69-42B8-9764-35E84EB68EF5}" type="slidenum">
              <a:rPr lang="en-US" altLang="en-US"/>
              <a:pPr>
                <a:defRPr/>
              </a:pPr>
              <a:t>‹#›</a:t>
            </a:fld>
            <a:endParaRPr lang="en-US" altLang="en-US"/>
          </a:p>
        </p:txBody>
      </p:sp>
    </p:spTree>
    <p:extLst>
      <p:ext uri="{BB962C8B-B14F-4D97-AF65-F5344CB8AC3E}">
        <p14:creationId xmlns:p14="http://schemas.microsoft.com/office/powerpoint/2010/main" val="197258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F983F761-35A7-46ED-A650-AD68A69CDC38}"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79141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1A620785-2ED5-4C33-BA46-EC3EB892C203}"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77403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174BF485-F657-49E2-9AA9-8C2296216FBE}"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95793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83916EAA-B453-4F22-B8A8-18C549119F6B}"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77520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DE962A5D-2F48-4E4A-8A5E-1DE0A37C6054}"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374451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280DB55A-7B8D-4A91-BBDA-7CF0D7273C6E}"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38362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DC874108-9934-400B-99BF-FE786ECE97D9}"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23391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8220"/>
        </a:solidFill>
        <a:effectLst/>
      </p:bgPr>
    </p:bg>
    <p:spTree>
      <p:nvGrpSpPr>
        <p:cNvPr id="1" name=""/>
        <p:cNvGrpSpPr/>
        <p:nvPr/>
      </p:nvGrpSpPr>
      <p:grpSpPr>
        <a:xfrm>
          <a:off x="0" y="0"/>
          <a:ext cx="0" cy="0"/>
          <a:chOff x="0" y="0"/>
          <a:chExt cx="0" cy="0"/>
        </a:xfrm>
      </p:grpSpPr>
      <p:pic>
        <p:nvPicPr>
          <p:cNvPr id="1026"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22000" y="6229350"/>
            <a:ext cx="1270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625600" y="6248401"/>
            <a:ext cx="22352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cs typeface="+mn-cs"/>
              </a:defRPr>
            </a:lvl1pPr>
          </a:lstStyle>
          <a:p>
            <a:pPr>
              <a:defRPr/>
            </a:pPr>
            <a:endParaRPr lang="en-US">
              <a:solidFill>
                <a:prstClr val="white"/>
              </a:solidFill>
            </a:endParaRPr>
          </a:p>
        </p:txBody>
      </p:sp>
      <p:sp>
        <p:nvSpPr>
          <p:cNvPr id="5" name="Footer Placeholder 4"/>
          <p:cNvSpPr>
            <a:spLocks noGrp="1"/>
          </p:cNvSpPr>
          <p:nvPr>
            <p:ph type="ftr" sz="quarter" idx="3"/>
          </p:nvPr>
        </p:nvSpPr>
        <p:spPr>
          <a:xfrm>
            <a:off x="4165600" y="624840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cs typeface="+mn-cs"/>
              </a:defRPr>
            </a:lvl1pPr>
          </a:lstStyle>
          <a:p>
            <a:pPr>
              <a:defRPr/>
            </a:pPr>
            <a:endParaRPr lang="en-US">
              <a:solidFill>
                <a:prstClr val="white"/>
              </a:solidFill>
            </a:endParaRPr>
          </a:p>
        </p:txBody>
      </p:sp>
      <p:sp>
        <p:nvSpPr>
          <p:cNvPr id="6" name="Slide Number Placeholder 5"/>
          <p:cNvSpPr>
            <a:spLocks noGrp="1"/>
          </p:cNvSpPr>
          <p:nvPr>
            <p:ph type="sldNum" sz="quarter" idx="4"/>
          </p:nvPr>
        </p:nvSpPr>
        <p:spPr>
          <a:xfrm>
            <a:off x="8737600" y="6248401"/>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chemeClr val="bg1"/>
                </a:solidFill>
                <a:latin typeface="Calibri" panose="020F0502020204030204" pitchFamily="34" charset="0"/>
              </a:defRPr>
            </a:lvl1pPr>
          </a:lstStyle>
          <a:p>
            <a:pPr fontAlgn="base">
              <a:spcBef>
                <a:spcPct val="0"/>
              </a:spcBef>
              <a:spcAft>
                <a:spcPct val="0"/>
              </a:spcAft>
              <a:defRPr/>
            </a:pPr>
            <a:fld id="{592C75A5-36BA-496C-B837-AB93936E3F6B}" type="slidenum">
              <a:rPr lang="en-US" altLang="en-US">
                <a:solidFill>
                  <a:prstClr val="white"/>
                </a:solidFill>
                <a:cs typeface="Arial" panose="020B0604020202020204" pitchFamily="34" charset="0"/>
              </a:rPr>
              <a:pPr fontAlgn="base">
                <a:spcBef>
                  <a:spcPct val="0"/>
                </a:spcBef>
                <a:spcAft>
                  <a:spcPct val="0"/>
                </a:spcAft>
                <a:defRPr/>
              </a:pPr>
              <a:t>‹#›</a:t>
            </a:fld>
            <a:endParaRPr lang="en-US" altLang="en-US">
              <a:solidFill>
                <a:prstClr val="white"/>
              </a:solidFill>
              <a:cs typeface="Arial" panose="020B0604020202020204" pitchFamily="34" charset="0"/>
            </a:endParaRPr>
          </a:p>
        </p:txBody>
      </p:sp>
      <p:pic>
        <p:nvPicPr>
          <p:cNvPr id="103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70560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2076"/>
            <a:ext cx="203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988800" y="1"/>
            <a:ext cx="203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1" y="6248400"/>
            <a:ext cx="138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857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eaLnBrk="0" fontAlgn="base" hangingPunct="0">
        <a:spcBef>
          <a:spcPct val="0"/>
        </a:spcBef>
        <a:spcAft>
          <a:spcPct val="0"/>
        </a:spcAft>
        <a:defRPr lang="en-US" sz="4400" b="1" i="1" kern="1200" dirty="0">
          <a:solidFill>
            <a:srgbClr val="FFFF99"/>
          </a:solidFill>
          <a:latin typeface="Comic Sans MS" pitchFamily="66" charset="0"/>
          <a:ea typeface="+mj-ea"/>
          <a:cs typeface="Arial" charset="0"/>
        </a:defRPr>
      </a:lvl1pPr>
      <a:lvl2pPr algn="ctr" rtl="0" eaLnBrk="0" fontAlgn="base" hangingPunct="0">
        <a:spcBef>
          <a:spcPct val="0"/>
        </a:spcBef>
        <a:spcAft>
          <a:spcPct val="0"/>
        </a:spcAft>
        <a:defRPr sz="4400" b="1" i="1">
          <a:solidFill>
            <a:srgbClr val="FFFF99"/>
          </a:solidFill>
          <a:latin typeface="Comic Sans MS" pitchFamily="66" charset="0"/>
          <a:cs typeface="Arial" charset="0"/>
        </a:defRPr>
      </a:lvl2pPr>
      <a:lvl3pPr algn="ctr" rtl="0" eaLnBrk="0" fontAlgn="base" hangingPunct="0">
        <a:spcBef>
          <a:spcPct val="0"/>
        </a:spcBef>
        <a:spcAft>
          <a:spcPct val="0"/>
        </a:spcAft>
        <a:defRPr sz="4400" b="1" i="1">
          <a:solidFill>
            <a:srgbClr val="FFFF99"/>
          </a:solidFill>
          <a:latin typeface="Comic Sans MS" pitchFamily="66" charset="0"/>
          <a:cs typeface="Arial" charset="0"/>
        </a:defRPr>
      </a:lvl3pPr>
      <a:lvl4pPr algn="ctr" rtl="0" eaLnBrk="0" fontAlgn="base" hangingPunct="0">
        <a:spcBef>
          <a:spcPct val="0"/>
        </a:spcBef>
        <a:spcAft>
          <a:spcPct val="0"/>
        </a:spcAft>
        <a:defRPr sz="4400" b="1" i="1">
          <a:solidFill>
            <a:srgbClr val="FFFF99"/>
          </a:solidFill>
          <a:latin typeface="Comic Sans MS" pitchFamily="66" charset="0"/>
          <a:cs typeface="Arial" charset="0"/>
        </a:defRPr>
      </a:lvl4pPr>
      <a:lvl5pPr algn="ctr" rtl="0" eaLnBrk="0" fontAlgn="base" hangingPunct="0">
        <a:spcBef>
          <a:spcPct val="0"/>
        </a:spcBef>
        <a:spcAft>
          <a:spcPct val="0"/>
        </a:spcAft>
        <a:defRPr sz="4400" b="1" i="1">
          <a:solidFill>
            <a:srgbClr val="FFFF99"/>
          </a:solidFill>
          <a:latin typeface="Comic Sans MS" pitchFamily="66" charset="0"/>
          <a:cs typeface="Arial" charset="0"/>
        </a:defRPr>
      </a:lvl5pPr>
      <a:lvl6pPr marL="457200" algn="ctr" rtl="0" fontAlgn="base">
        <a:spcBef>
          <a:spcPct val="0"/>
        </a:spcBef>
        <a:spcAft>
          <a:spcPct val="0"/>
        </a:spcAft>
        <a:defRPr sz="4400" b="1" i="1">
          <a:solidFill>
            <a:srgbClr val="FFFF99"/>
          </a:solidFill>
          <a:latin typeface="Comic Sans MS" pitchFamily="66" charset="0"/>
          <a:cs typeface="Arial" charset="0"/>
        </a:defRPr>
      </a:lvl6pPr>
      <a:lvl7pPr marL="914400" algn="ctr" rtl="0" fontAlgn="base">
        <a:spcBef>
          <a:spcPct val="0"/>
        </a:spcBef>
        <a:spcAft>
          <a:spcPct val="0"/>
        </a:spcAft>
        <a:defRPr sz="4400" b="1" i="1">
          <a:solidFill>
            <a:srgbClr val="FFFF99"/>
          </a:solidFill>
          <a:latin typeface="Comic Sans MS" pitchFamily="66" charset="0"/>
          <a:cs typeface="Arial" charset="0"/>
        </a:defRPr>
      </a:lvl7pPr>
      <a:lvl8pPr marL="1371600" algn="ctr" rtl="0" fontAlgn="base">
        <a:spcBef>
          <a:spcPct val="0"/>
        </a:spcBef>
        <a:spcAft>
          <a:spcPct val="0"/>
        </a:spcAft>
        <a:defRPr sz="4400" b="1" i="1">
          <a:solidFill>
            <a:srgbClr val="FFFF99"/>
          </a:solidFill>
          <a:latin typeface="Comic Sans MS" pitchFamily="66" charset="0"/>
          <a:cs typeface="Arial" charset="0"/>
        </a:defRPr>
      </a:lvl8pPr>
      <a:lvl9pPr marL="1828800" algn="ctr" rtl="0" fontAlgn="base">
        <a:spcBef>
          <a:spcPct val="0"/>
        </a:spcBef>
        <a:spcAft>
          <a:spcPct val="0"/>
        </a:spcAft>
        <a:defRPr sz="4400" b="1" i="1">
          <a:solidFill>
            <a:srgbClr val="FFFF99"/>
          </a:solidFill>
          <a:latin typeface="Comic Sans MS" pitchFamily="66"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4000" kern="1200">
          <a:solidFill>
            <a:srgbClr val="F2F2F2"/>
          </a:solidFill>
          <a:latin typeface="Brush Script MT" pitchFamily="66" charset="0"/>
          <a:ea typeface="+mn-ea"/>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3600" kern="1200">
          <a:solidFill>
            <a:srgbClr val="F2F2F2"/>
          </a:solidFill>
          <a:latin typeface="Brush Script MT" pitchFamily="66" charset="0"/>
          <a:ea typeface="+mn-ea"/>
          <a:cs typeface="Arial" charset="0"/>
        </a:defRPr>
      </a:lvl2pPr>
      <a:lvl3pPr marL="1143000" indent="-228600" algn="l" rtl="0" eaLnBrk="0" fontAlgn="base" hangingPunct="0">
        <a:spcBef>
          <a:spcPct val="20000"/>
        </a:spcBef>
        <a:spcAft>
          <a:spcPct val="0"/>
        </a:spcAft>
        <a:buFont typeface="Arial" panose="020B0604020202020204" pitchFamily="34" charset="0"/>
        <a:buChar char="•"/>
        <a:defRPr sz="3200" kern="1200">
          <a:solidFill>
            <a:srgbClr val="F2F2F2"/>
          </a:solidFill>
          <a:latin typeface="Brush Script MT" pitchFamily="66" charset="0"/>
          <a:ea typeface="+mn-ea"/>
          <a:cs typeface="Arial" charset="0"/>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rgbClr val="F2F2F2"/>
          </a:solidFill>
          <a:latin typeface="Brush Script MT" pitchFamily="66" charset="0"/>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rgbClr val="F2F2F2"/>
          </a:solidFill>
          <a:latin typeface="Brush Script MT" pitchFamily="66" charset="0"/>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81029871"/>
              </p:ext>
            </p:extLst>
          </p:nvPr>
        </p:nvGraphicFramePr>
        <p:xfrm>
          <a:off x="141890" y="126124"/>
          <a:ext cx="11761076" cy="6614170"/>
        </p:xfrm>
        <a:graphic>
          <a:graphicData uri="http://schemas.openxmlformats.org/drawingml/2006/table">
            <a:tbl>
              <a:tblPr firstRow="1" bandRow="1">
                <a:tableStyleId>{5C22544A-7EE6-4342-B048-85BDC9FD1C3A}</a:tableStyleId>
              </a:tblPr>
              <a:tblGrid>
                <a:gridCol w="11761076">
                  <a:extLst>
                    <a:ext uri="{9D8B030D-6E8A-4147-A177-3AD203B41FA5}">
                      <a16:colId xmlns:a16="http://schemas.microsoft.com/office/drawing/2014/main" val="20000"/>
                    </a:ext>
                  </a:extLst>
                </a:gridCol>
              </a:tblGrid>
              <a:tr h="6500308">
                <a:tc>
                  <a:txBody>
                    <a:bodyPr/>
                    <a:lstStyle/>
                    <a:p>
                      <a:pPr marL="0" indent="0" algn="l">
                        <a:buFont typeface="Arial" panose="020B0604020202020204" pitchFamily="34" charset="0"/>
                        <a:buNone/>
                      </a:pPr>
                      <a:r>
                        <a:rPr lang="en-US" sz="2000" b="0" dirty="0" smtClean="0">
                          <a:solidFill>
                            <a:srgbClr val="92D050"/>
                          </a:solidFill>
                          <a:latin typeface="+mj-lt"/>
                        </a:rPr>
                        <a:t>#1</a:t>
                      </a:r>
                      <a:r>
                        <a:rPr lang="en-US" sz="2000" b="0" baseline="0" dirty="0" smtClean="0">
                          <a:solidFill>
                            <a:srgbClr val="92D050"/>
                          </a:solidFill>
                          <a:latin typeface="+mj-lt"/>
                        </a:rPr>
                        <a:t>  </a:t>
                      </a:r>
                      <a:r>
                        <a:rPr lang="en-US" sz="2000" b="0" dirty="0" smtClean="0">
                          <a:latin typeface="+mj-lt"/>
                        </a:rPr>
                        <a:t>Victoria </a:t>
                      </a:r>
                      <a:r>
                        <a:rPr lang="en-US" sz="2000" b="0" dirty="0" smtClean="0">
                          <a:latin typeface="+mj-lt"/>
                        </a:rPr>
                        <a:t>is building a fence to use as a pasture for her horses.  The pasture is in the  shape</a:t>
                      </a:r>
                      <a:r>
                        <a:rPr lang="en-US" sz="2000" b="0" baseline="0" dirty="0" smtClean="0">
                          <a:latin typeface="+mj-lt"/>
                        </a:rPr>
                        <a:t> of a rectangle.  </a:t>
                      </a:r>
                    </a:p>
                    <a:p>
                      <a:pPr marL="0" indent="0" algn="l">
                        <a:buFont typeface="Arial" panose="020B0604020202020204" pitchFamily="34" charset="0"/>
                        <a:buNone/>
                      </a:pPr>
                      <a:r>
                        <a:rPr lang="en-US" sz="1800" b="0" baseline="0" dirty="0" smtClean="0">
                          <a:latin typeface="+mj-lt"/>
                        </a:rPr>
                        <a:t>                                                                                          50 feet</a:t>
                      </a:r>
                    </a:p>
                    <a:p>
                      <a:pPr marL="0" indent="0" algn="l">
                        <a:buFont typeface="Arial" panose="020B0604020202020204" pitchFamily="34" charset="0"/>
                        <a:buNone/>
                      </a:pPr>
                      <a:endParaRPr lang="en-US" sz="1800" b="0" baseline="0" dirty="0" smtClean="0">
                        <a:latin typeface="+mj-lt"/>
                      </a:endParaRPr>
                    </a:p>
                    <a:p>
                      <a:pPr marL="0" indent="0" algn="l">
                        <a:buFont typeface="Arial" panose="020B0604020202020204" pitchFamily="34" charset="0"/>
                        <a:buNone/>
                      </a:pPr>
                      <a:r>
                        <a:rPr lang="en-US" sz="1800" b="0" baseline="0" dirty="0" smtClean="0">
                          <a:latin typeface="+mj-lt"/>
                        </a:rPr>
                        <a:t>                                                            40 feet                                                 40 feet</a:t>
                      </a:r>
                    </a:p>
                    <a:p>
                      <a:pPr marL="0" indent="0" algn="l">
                        <a:buFont typeface="Arial" panose="020B0604020202020204" pitchFamily="34" charset="0"/>
                        <a:buNone/>
                      </a:pPr>
                      <a:endParaRPr lang="en-US" sz="1800" b="0" baseline="0" dirty="0" smtClean="0">
                        <a:latin typeface="+mj-lt"/>
                      </a:endParaRPr>
                    </a:p>
                    <a:p>
                      <a:pPr marL="0" indent="0" algn="l">
                        <a:buFont typeface="Arial" panose="020B0604020202020204" pitchFamily="34" charset="0"/>
                        <a:buNone/>
                      </a:pPr>
                      <a:r>
                        <a:rPr lang="en-US" sz="1800" b="0" baseline="0" dirty="0" smtClean="0">
                          <a:latin typeface="+mj-lt"/>
                        </a:rPr>
                        <a:t>      </a:t>
                      </a:r>
                      <a:r>
                        <a:rPr lang="en-US" sz="1800" b="0" baseline="0" dirty="0" smtClean="0">
                          <a:latin typeface="+mj-lt"/>
                        </a:rPr>
                        <a:t>                                                                               </a:t>
                      </a:r>
                      <a:r>
                        <a:rPr lang="en-US" sz="1800" b="0" baseline="0" dirty="0" smtClean="0">
                          <a:latin typeface="+mj-lt"/>
                        </a:rPr>
                        <a:t>50 feet</a:t>
                      </a:r>
                      <a:endParaRPr lang="en-US" sz="1800" b="0" dirty="0" smtClean="0">
                        <a:latin typeface="+mj-lt"/>
                      </a:endParaRPr>
                    </a:p>
                    <a:p>
                      <a:pPr marL="0" indent="0" algn="ctr">
                        <a:buFont typeface="Arial" panose="020B0604020202020204" pitchFamily="34" charset="0"/>
                        <a:buNone/>
                      </a:pPr>
                      <a:endParaRPr lang="en-US" sz="300" b="0" dirty="0" smtClean="0">
                        <a:latin typeface="+mj-lt"/>
                      </a:endParaRPr>
                    </a:p>
                    <a:p>
                      <a:pPr marL="0" indent="0" algn="l">
                        <a:buFont typeface="Arial" panose="020B0604020202020204" pitchFamily="34" charset="0"/>
                        <a:buNone/>
                      </a:pPr>
                      <a:r>
                        <a:rPr lang="en-US" sz="2400" b="1" i="0" u="sng" dirty="0" smtClean="0">
                          <a:latin typeface="+mj-lt"/>
                        </a:rPr>
                        <a:t>Part A</a:t>
                      </a:r>
                    </a:p>
                    <a:p>
                      <a:pPr marL="0" indent="0" algn="l">
                        <a:buFont typeface="Arial" panose="020B0604020202020204" pitchFamily="34" charset="0"/>
                        <a:buNone/>
                      </a:pPr>
                      <a:r>
                        <a:rPr lang="en-US" sz="2400" b="0" dirty="0" smtClean="0">
                          <a:latin typeface="+mj-lt"/>
                        </a:rPr>
                        <a:t>Victoria needs to add the lengths of all 4 sides of the pasture.  How many feet are there</a:t>
                      </a:r>
                      <a:r>
                        <a:rPr lang="en-US" sz="2400" b="0" baseline="0" dirty="0" smtClean="0">
                          <a:latin typeface="+mj-lt"/>
                        </a:rPr>
                        <a:t> around the pasture?  Show your work.</a:t>
                      </a:r>
                    </a:p>
                    <a:p>
                      <a:pPr marL="0" indent="0" algn="l">
                        <a:buFont typeface="Arial" panose="020B0604020202020204" pitchFamily="34" charset="0"/>
                        <a:buNone/>
                      </a:pPr>
                      <a:endParaRPr lang="en-US" sz="700" b="0" baseline="0" dirty="0" smtClean="0">
                        <a:latin typeface="+mj-lt"/>
                      </a:endParaRPr>
                    </a:p>
                    <a:p>
                      <a:pPr marL="0" indent="0" algn="l">
                        <a:buFont typeface="Arial" panose="020B0604020202020204" pitchFamily="34" charset="0"/>
                        <a:buNone/>
                      </a:pPr>
                      <a:r>
                        <a:rPr lang="en-US" sz="2400" b="1" u="sng" baseline="0" dirty="0" smtClean="0">
                          <a:latin typeface="+mj-lt"/>
                        </a:rPr>
                        <a:t>Part B</a:t>
                      </a:r>
                    </a:p>
                    <a:p>
                      <a:pPr marL="0" indent="0" algn="l">
                        <a:buFont typeface="Arial" panose="020B0604020202020204" pitchFamily="34" charset="0"/>
                        <a:buNone/>
                      </a:pPr>
                      <a:r>
                        <a:rPr lang="en-US" sz="2400" b="0" baseline="0" dirty="0" smtClean="0">
                          <a:latin typeface="+mj-lt"/>
                        </a:rPr>
                        <a:t>The fence comes in pieces that are 10 feet long.  How many pieces of fence does she need to go around the pasture? Show your work.</a:t>
                      </a:r>
                    </a:p>
                    <a:p>
                      <a:pPr marL="0" indent="0" algn="l">
                        <a:buFont typeface="Arial" panose="020B0604020202020204" pitchFamily="34" charset="0"/>
                        <a:buNone/>
                      </a:pPr>
                      <a:endParaRPr lang="en-US" sz="800" b="0" baseline="0" dirty="0" smtClean="0">
                        <a:latin typeface="+mj-lt"/>
                      </a:endParaRPr>
                    </a:p>
                    <a:p>
                      <a:pPr marL="0" indent="0" algn="l">
                        <a:buFont typeface="Arial" panose="020B0604020202020204" pitchFamily="34" charset="0"/>
                        <a:buNone/>
                      </a:pPr>
                      <a:r>
                        <a:rPr lang="en-US" sz="2400" b="1" u="sng" baseline="0" dirty="0" smtClean="0">
                          <a:latin typeface="+mj-lt"/>
                        </a:rPr>
                        <a:t>Part C</a:t>
                      </a:r>
                    </a:p>
                    <a:p>
                      <a:pPr marL="0" indent="0" algn="l">
                        <a:buFont typeface="Arial" panose="020B0604020202020204" pitchFamily="34" charset="0"/>
                        <a:buNone/>
                      </a:pPr>
                      <a:r>
                        <a:rPr lang="en-US" sz="2400" b="0" baseline="0" dirty="0" smtClean="0">
                          <a:latin typeface="+mj-lt"/>
                        </a:rPr>
                        <a:t>The gate for the fence will cost $45.  Victoria will put a lock on it that cost $37 and a sign that will cost $15.  How much will it cost for these three items?</a:t>
                      </a:r>
                    </a:p>
                    <a:p>
                      <a:pPr marL="0" indent="0" algn="l">
                        <a:buFont typeface="Arial" panose="020B0604020202020204" pitchFamily="34" charset="0"/>
                        <a:buNone/>
                      </a:pPr>
                      <a:r>
                        <a:rPr lang="en-US" sz="2400" b="1" u="sng" baseline="0" dirty="0" smtClean="0">
                          <a:latin typeface="+mj-lt"/>
                        </a:rPr>
                        <a:t>Part D</a:t>
                      </a:r>
                    </a:p>
                    <a:p>
                      <a:pPr marL="0" indent="0" algn="l">
                        <a:buFont typeface="Arial" panose="020B0604020202020204" pitchFamily="34" charset="0"/>
                        <a:buNone/>
                      </a:pPr>
                      <a:r>
                        <a:rPr lang="en-US" sz="2400" b="0" u="none" baseline="0" dirty="0" smtClean="0">
                          <a:latin typeface="+mj-lt"/>
                        </a:rPr>
                        <a:t>Victoria has $100 to spend on the gate, lock, and sign.  Explain how to find out how much money she will have left after she buys the gate, lock, and sign.</a:t>
                      </a:r>
                      <a:endParaRPr lang="en-US" sz="2400" b="0" u="none" dirty="0" smtClean="0">
                        <a:latin typeface="+mj-lt"/>
                      </a:endParaRPr>
                    </a:p>
                    <a:p>
                      <a:pPr marL="0" indent="0">
                        <a:buFont typeface="+mj-lt"/>
                        <a:buNone/>
                      </a:pPr>
                      <a:endParaRPr lang="en-US" altLang="en-US" sz="1200" b="0" baseline="0" dirty="0" smtClean="0">
                        <a:latin typeface="+mj-lt"/>
                      </a:endParaRPr>
                    </a:p>
                  </a:txBody>
                  <a:tcPr marT="45725" marB="45725"/>
                </a:tc>
                <a:extLst>
                  <a:ext uri="{0D108BD9-81ED-4DB2-BD59-A6C34878D82A}">
                    <a16:rowId xmlns:a16="http://schemas.microsoft.com/office/drawing/2014/main" val="10000"/>
                  </a:ext>
                </a:extLst>
              </a:tr>
            </a:tbl>
          </a:graphicData>
        </a:graphic>
      </p:graphicFrame>
      <p:sp>
        <p:nvSpPr>
          <p:cNvPr id="3" name="Rectangle 2"/>
          <p:cNvSpPr/>
          <p:nvPr/>
        </p:nvSpPr>
        <p:spPr>
          <a:xfrm>
            <a:off x="4617252" y="780613"/>
            <a:ext cx="1819275" cy="695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itle 3"/>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3357424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24553575"/>
              </p:ext>
            </p:extLst>
          </p:nvPr>
        </p:nvGraphicFramePr>
        <p:xfrm>
          <a:off x="380011" y="244699"/>
          <a:ext cx="11303990" cy="6488610"/>
        </p:xfrm>
        <a:graphic>
          <a:graphicData uri="http://schemas.openxmlformats.org/drawingml/2006/table">
            <a:tbl>
              <a:tblPr firstRow="1" bandRow="1">
                <a:tableStyleId>{5C22544A-7EE6-4342-B048-85BDC9FD1C3A}</a:tableStyleId>
              </a:tblPr>
              <a:tblGrid>
                <a:gridCol w="5651997">
                  <a:extLst>
                    <a:ext uri="{9D8B030D-6E8A-4147-A177-3AD203B41FA5}">
                      <a16:colId xmlns:a16="http://schemas.microsoft.com/office/drawing/2014/main" val="20000"/>
                    </a:ext>
                  </a:extLst>
                </a:gridCol>
                <a:gridCol w="5651993">
                  <a:extLst>
                    <a:ext uri="{9D8B030D-6E8A-4147-A177-3AD203B41FA5}">
                      <a16:colId xmlns:a16="http://schemas.microsoft.com/office/drawing/2014/main" val="20001"/>
                    </a:ext>
                  </a:extLst>
                </a:gridCol>
              </a:tblGrid>
              <a:tr h="648861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2000" b="1" u="none" dirty="0" smtClean="0">
                          <a:solidFill>
                            <a:schemeClr val="bg1"/>
                          </a:solidFill>
                          <a:latin typeface="+mj-lt"/>
                        </a:rPr>
                        <a:t>                        </a:t>
                      </a:r>
                      <a:r>
                        <a:rPr lang="en-US" altLang="en-US" sz="2000" b="1" u="sng" dirty="0" smtClean="0">
                          <a:solidFill>
                            <a:srgbClr val="92D050"/>
                          </a:solidFill>
                          <a:latin typeface="+mj-lt"/>
                        </a:rPr>
                        <a:t>#14</a:t>
                      </a:r>
                      <a:endParaRPr lang="en-US" sz="2000" u="sng" kern="1200" baseline="0" dirty="0" smtClean="0">
                        <a:solidFill>
                          <a:srgbClr val="92D05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kern="1200" baseline="0" dirty="0" smtClean="0">
                          <a:solidFill>
                            <a:schemeClr val="bg1"/>
                          </a:solidFill>
                          <a:latin typeface="+mn-lt"/>
                          <a:ea typeface="+mn-ea"/>
                          <a:cs typeface="+mn-cs"/>
                        </a:rPr>
                        <a:t>Part 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kern="1200" baseline="0" dirty="0" smtClean="0">
                          <a:solidFill>
                            <a:schemeClr val="bg1"/>
                          </a:solidFill>
                          <a:latin typeface="+mn-lt"/>
                          <a:ea typeface="+mn-ea"/>
                          <a:cs typeface="+mn-cs"/>
                        </a:rPr>
                        <a:t>How many frogs are in each place?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kern="1200" baseline="0" dirty="0" smtClean="0">
                          <a:solidFill>
                            <a:schemeClr val="bg1"/>
                          </a:solidFill>
                          <a:latin typeface="+mn-lt"/>
                          <a:ea typeface="+mn-ea"/>
                          <a:cs typeface="+mn-cs"/>
                        </a:rPr>
                        <a:t>Part B</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kern="1200" baseline="0" dirty="0" smtClean="0">
                          <a:solidFill>
                            <a:schemeClr val="bg1"/>
                          </a:solidFill>
                          <a:latin typeface="+mn-lt"/>
                          <a:ea typeface="+mn-ea"/>
                          <a:cs typeface="+mn-cs"/>
                        </a:rPr>
                        <a:t>What is the total amount of frogs in all?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kern="1200" baseline="0" dirty="0" smtClean="0">
                          <a:solidFill>
                            <a:schemeClr val="bg1"/>
                          </a:solidFill>
                          <a:latin typeface="+mn-lt"/>
                          <a:ea typeface="+mn-ea"/>
                          <a:cs typeface="+mn-cs"/>
                        </a:rPr>
                        <a:t>Part C</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kern="1200" baseline="0" dirty="0" smtClean="0">
                          <a:solidFill>
                            <a:schemeClr val="bg1"/>
                          </a:solidFill>
                          <a:latin typeface="+mn-lt"/>
                          <a:ea typeface="+mn-ea"/>
                          <a:cs typeface="+mn-cs"/>
                        </a:rPr>
                        <a:t>How many frogs would need to be added to the total to have 40 frogs?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kern="1200" baseline="0" dirty="0" smtClean="0">
                          <a:solidFill>
                            <a:schemeClr val="bg1"/>
                          </a:solidFill>
                          <a:latin typeface="+mn-lt"/>
                          <a:ea typeface="+mn-ea"/>
                          <a:cs typeface="+mn-cs"/>
                        </a:rPr>
                        <a:t>Part 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kern="1200" baseline="0" dirty="0" smtClean="0">
                          <a:solidFill>
                            <a:schemeClr val="bg1"/>
                          </a:solidFill>
                          <a:latin typeface="+mn-lt"/>
                          <a:ea typeface="+mn-ea"/>
                          <a:cs typeface="+mn-cs"/>
                        </a:rPr>
                        <a:t>If 2 frogs could fit on 1 lily pad, how many lily pads would be needed for this place?</a:t>
                      </a:r>
                    </a:p>
                  </a:txBody>
                  <a:tcPr marT="45723" marB="45723"/>
                </a:tc>
                <a:tc>
                  <a:txBody>
                    <a:bodyPr/>
                    <a:lstStyle/>
                    <a:p>
                      <a:pPr algn="l" eaLnBrk="1" hangingPunct="1"/>
                      <a:r>
                        <a:rPr lang="en-US" altLang="en-US" sz="2000" b="1" u="sng" kern="1200" dirty="0" smtClean="0">
                          <a:solidFill>
                            <a:srgbClr val="92D050"/>
                          </a:solidFill>
                          <a:latin typeface="+mn-lt"/>
                          <a:ea typeface="+mn-ea"/>
                          <a:cs typeface="+mn-cs"/>
                        </a:rPr>
                        <a:t>#15</a:t>
                      </a:r>
                      <a:endParaRPr lang="en-US" altLang="en-US" sz="2000" b="1" u="sng" kern="1200" dirty="0" smtClean="0">
                        <a:solidFill>
                          <a:srgbClr val="92D050"/>
                        </a:solidFill>
                        <a:latin typeface="+mn-lt"/>
                        <a:ea typeface="+mn-ea"/>
                        <a:cs typeface="+mn-cs"/>
                      </a:endParaRPr>
                    </a:p>
                    <a:p>
                      <a:pPr algn="l" eaLnBrk="1" hangingPunct="1"/>
                      <a:endParaRPr lang="en-US" sz="2000" b="0" u="none" kern="1200" baseline="0" dirty="0" smtClean="0">
                        <a:solidFill>
                          <a:schemeClr val="bg1"/>
                        </a:solidFill>
                        <a:latin typeface="+mn-lt"/>
                        <a:ea typeface="+mn-ea"/>
                        <a:cs typeface="+mn-cs"/>
                      </a:endParaRPr>
                    </a:p>
                    <a:p>
                      <a:pPr algn="l" eaLnBrk="1" hangingPunct="1"/>
                      <a:endParaRPr lang="en-US" sz="2400" b="0" u="none" kern="1200" baseline="0" dirty="0" smtClean="0">
                        <a:solidFill>
                          <a:schemeClr val="bg1"/>
                        </a:solidFill>
                        <a:latin typeface="+mn-lt"/>
                        <a:ea typeface="+mn-ea"/>
                        <a:cs typeface="+mn-cs"/>
                      </a:endParaRPr>
                    </a:p>
                    <a:p>
                      <a:pPr algn="l" eaLnBrk="1" hangingPunct="1"/>
                      <a:endParaRPr lang="en-US" sz="1800" b="0" u="none" kern="1200" baseline="0" dirty="0" smtClean="0">
                        <a:solidFill>
                          <a:schemeClr val="bg1"/>
                        </a:solidFill>
                        <a:latin typeface="+mn-lt"/>
                        <a:ea typeface="+mn-ea"/>
                        <a:cs typeface="+mn-cs"/>
                      </a:endParaRPr>
                    </a:p>
                    <a:p>
                      <a:pPr algn="l" eaLnBrk="1" hangingPunct="1"/>
                      <a:r>
                        <a:rPr lang="en-US" sz="2200" b="0" u="none" kern="1200" baseline="0" dirty="0" smtClean="0">
                          <a:solidFill>
                            <a:schemeClr val="bg1"/>
                          </a:solidFill>
                          <a:latin typeface="+mn-lt"/>
                          <a:ea typeface="+mn-ea"/>
                          <a:cs typeface="+mn-cs"/>
                        </a:rPr>
                        <a:t>One tadpole changed into a frog in 26 days. The second tadpole took 11 more days to change. The third tadpole took 10 more days than the second one to change.</a:t>
                      </a:r>
                    </a:p>
                    <a:p>
                      <a:pPr algn="l" eaLnBrk="1" hangingPunct="1"/>
                      <a:endParaRPr lang="en-US" sz="1050" b="0" u="none" kern="1200" baseline="0" dirty="0" smtClean="0">
                        <a:solidFill>
                          <a:schemeClr val="bg1"/>
                        </a:solidFill>
                        <a:latin typeface="+mn-lt"/>
                        <a:ea typeface="+mn-ea"/>
                        <a:cs typeface="+mn-cs"/>
                      </a:endParaRPr>
                    </a:p>
                    <a:p>
                      <a:pPr algn="l" eaLnBrk="1" hangingPunct="1"/>
                      <a:r>
                        <a:rPr lang="en-US" sz="2400" b="1" u="sng" kern="1200" baseline="0" dirty="0" smtClean="0">
                          <a:solidFill>
                            <a:schemeClr val="bg1"/>
                          </a:solidFill>
                          <a:latin typeface="+mn-lt"/>
                          <a:ea typeface="+mn-ea"/>
                          <a:cs typeface="+mn-cs"/>
                        </a:rPr>
                        <a:t>Part A</a:t>
                      </a:r>
                    </a:p>
                    <a:p>
                      <a:pPr algn="l" eaLnBrk="1" hangingPunct="1"/>
                      <a:r>
                        <a:rPr lang="en-US" sz="2400" b="0" u="none" kern="1200" baseline="0" dirty="0" smtClean="0">
                          <a:solidFill>
                            <a:schemeClr val="bg1"/>
                          </a:solidFill>
                          <a:latin typeface="+mn-lt"/>
                          <a:ea typeface="+mn-ea"/>
                          <a:cs typeface="+mn-cs"/>
                        </a:rPr>
                        <a:t>How many days did it take the second tadpole to change into a frog?</a:t>
                      </a:r>
                    </a:p>
                    <a:p>
                      <a:pPr algn="l" eaLnBrk="1" hangingPunct="1"/>
                      <a:endParaRPr lang="en-US" sz="900" b="1" u="sng" kern="1200" baseline="0" dirty="0" smtClean="0">
                        <a:solidFill>
                          <a:schemeClr val="bg1"/>
                        </a:solidFill>
                        <a:latin typeface="+mn-lt"/>
                        <a:ea typeface="+mn-ea"/>
                        <a:cs typeface="+mn-cs"/>
                      </a:endParaRPr>
                    </a:p>
                    <a:p>
                      <a:pPr algn="l" eaLnBrk="1" hangingPunct="1"/>
                      <a:r>
                        <a:rPr lang="en-US" sz="2400" b="1" u="sng" kern="1200" baseline="0" dirty="0" smtClean="0">
                          <a:solidFill>
                            <a:schemeClr val="bg1"/>
                          </a:solidFill>
                          <a:latin typeface="+mn-lt"/>
                          <a:ea typeface="+mn-ea"/>
                          <a:cs typeface="+mn-cs"/>
                        </a:rPr>
                        <a:t>Part B</a:t>
                      </a:r>
                    </a:p>
                    <a:p>
                      <a:pPr algn="l" eaLnBrk="1" hangingPunct="1"/>
                      <a:r>
                        <a:rPr lang="en-US" sz="2400" b="0" u="none" kern="1200" baseline="0" dirty="0" smtClean="0">
                          <a:solidFill>
                            <a:schemeClr val="bg1"/>
                          </a:solidFill>
                          <a:latin typeface="+mn-lt"/>
                          <a:ea typeface="+mn-ea"/>
                          <a:cs typeface="+mn-cs"/>
                        </a:rPr>
                        <a:t>How many days did it take the third tadpole to change into a frog?</a:t>
                      </a:r>
                    </a:p>
                    <a:p>
                      <a:pPr algn="l" eaLnBrk="1" hangingPunct="1"/>
                      <a:endParaRPr lang="en-US" sz="1000" b="0" u="none" kern="1200" baseline="0" dirty="0" smtClean="0">
                        <a:solidFill>
                          <a:schemeClr val="bg1"/>
                        </a:solidFill>
                        <a:latin typeface="+mn-lt"/>
                        <a:ea typeface="+mn-ea"/>
                        <a:cs typeface="+mn-cs"/>
                      </a:endParaRPr>
                    </a:p>
                    <a:p>
                      <a:pPr algn="l" eaLnBrk="1" hangingPunct="1"/>
                      <a:r>
                        <a:rPr lang="en-US" sz="2400" b="1" u="sng" kern="1200" baseline="0" dirty="0" smtClean="0">
                          <a:solidFill>
                            <a:schemeClr val="bg1"/>
                          </a:solidFill>
                          <a:latin typeface="+mn-lt"/>
                          <a:ea typeface="+mn-ea"/>
                          <a:cs typeface="+mn-cs"/>
                        </a:rPr>
                        <a:t>Part C</a:t>
                      </a:r>
                    </a:p>
                    <a:p>
                      <a:pPr algn="l" eaLnBrk="1" hangingPunct="1"/>
                      <a:r>
                        <a:rPr lang="en-US" sz="2400" b="0" u="none" kern="1200" baseline="0" dirty="0" smtClean="0">
                          <a:solidFill>
                            <a:schemeClr val="bg1"/>
                          </a:solidFill>
                          <a:latin typeface="+mn-lt"/>
                          <a:ea typeface="+mn-ea"/>
                          <a:cs typeface="+mn-cs"/>
                        </a:rPr>
                        <a:t>Would it be better to use an inch, foot, or yard to measure a tadpole?</a:t>
                      </a:r>
                      <a:endParaRPr lang="en-US" sz="2800" b="0" u="none" kern="1200" baseline="0" dirty="0" smtClean="0">
                        <a:solidFill>
                          <a:schemeClr val="bg1"/>
                        </a:solidFill>
                        <a:latin typeface="Calibri" panose="020F0502020204030204" pitchFamily="34" charset="0"/>
                        <a:ea typeface="+mn-ea"/>
                        <a:cs typeface="+mn-cs"/>
                      </a:endParaRPr>
                    </a:p>
                  </a:txBody>
                  <a:tcPr marT="45723" marB="45723"/>
                </a:tc>
                <a:extLst>
                  <a:ext uri="{0D108BD9-81ED-4DB2-BD59-A6C34878D82A}">
                    <a16:rowId xmlns:a16="http://schemas.microsoft.com/office/drawing/2014/main" val="10000"/>
                  </a:ext>
                </a:extLst>
              </a:tr>
            </a:tbl>
          </a:graphicData>
        </a:graphic>
      </p:graphicFrame>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31F9CE-5B69-42B8-9764-35E84EB68EF5}" type="slidenum">
              <a:rPr kumimoji="0" lang="en-US" altLang="en-US" sz="1200" b="1" i="0" u="none" strike="noStrike" kern="1200" cap="none" spc="0" normalizeH="0" baseline="0" noProof="0" smtClean="0">
                <a:ln>
                  <a:noFill/>
                </a:ln>
                <a:solidFill>
                  <a:srgbClr val="FFFF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1" i="0" u="none" strike="noStrike" kern="1200" cap="none" spc="0" normalizeH="0" baseline="0" noProof="0">
              <a:ln>
                <a:noFill/>
              </a:ln>
              <a:solidFill>
                <a:srgbClr val="FFFF00"/>
              </a:solidFill>
              <a:effectLst/>
              <a:uLnTx/>
              <a:uFillTx/>
              <a:latin typeface="Calibri" panose="020F0502020204030204" pitchFamily="34" charset="0"/>
              <a:ea typeface="+mn-ea"/>
              <a:cs typeface="+mn-cs"/>
            </a:endParaRPr>
          </a:p>
        </p:txBody>
      </p:sp>
      <p:graphicFrame>
        <p:nvGraphicFramePr>
          <p:cNvPr id="3" name="Table 2"/>
          <p:cNvGraphicFramePr>
            <a:graphicFrameLocks noGrp="1"/>
          </p:cNvGraphicFramePr>
          <p:nvPr>
            <p:extLst/>
          </p:nvPr>
        </p:nvGraphicFramePr>
        <p:xfrm>
          <a:off x="3255158" y="399032"/>
          <a:ext cx="2492500" cy="1854200"/>
        </p:xfrm>
        <a:graphic>
          <a:graphicData uri="http://schemas.openxmlformats.org/drawingml/2006/table">
            <a:tbl>
              <a:tblPr firstRow="1" bandRow="1">
                <a:tableStyleId>{5C22544A-7EE6-4342-B048-85BDC9FD1C3A}</a:tableStyleId>
              </a:tblPr>
              <a:tblGrid>
                <a:gridCol w="1246250">
                  <a:extLst>
                    <a:ext uri="{9D8B030D-6E8A-4147-A177-3AD203B41FA5}">
                      <a16:colId xmlns:a16="http://schemas.microsoft.com/office/drawing/2014/main" val="20000"/>
                    </a:ext>
                  </a:extLst>
                </a:gridCol>
                <a:gridCol w="1246250">
                  <a:extLst>
                    <a:ext uri="{9D8B030D-6E8A-4147-A177-3AD203B41FA5}">
                      <a16:colId xmlns:a16="http://schemas.microsoft.com/office/drawing/2014/main" val="20001"/>
                    </a:ext>
                  </a:extLst>
                </a:gridCol>
              </a:tblGrid>
              <a:tr h="370840">
                <a:tc>
                  <a:txBody>
                    <a:bodyPr/>
                    <a:lstStyle/>
                    <a:p>
                      <a:pPr algn="ctr"/>
                      <a:r>
                        <a:rPr lang="en-US" dirty="0" smtClean="0"/>
                        <a:t>Place</a:t>
                      </a:r>
                      <a:endParaRPr lang="en-US" dirty="0"/>
                    </a:p>
                  </a:txBody>
                  <a:tcPr/>
                </a:tc>
                <a:tc>
                  <a:txBody>
                    <a:bodyPr/>
                    <a:lstStyle/>
                    <a:p>
                      <a:pPr algn="ctr"/>
                      <a:r>
                        <a:rPr lang="en-US" dirty="0" smtClean="0"/>
                        <a:t>Frogs</a:t>
                      </a:r>
                      <a:endParaRPr lang="en-US" dirty="0"/>
                    </a:p>
                  </a:txBody>
                  <a:tcPr/>
                </a:tc>
                <a:extLst>
                  <a:ext uri="{0D108BD9-81ED-4DB2-BD59-A6C34878D82A}">
                    <a16:rowId xmlns:a16="http://schemas.microsoft.com/office/drawing/2014/main" val="10000"/>
                  </a:ext>
                </a:extLst>
              </a:tr>
              <a:tr h="370840">
                <a:tc>
                  <a:txBody>
                    <a:bodyPr/>
                    <a:lstStyle/>
                    <a:p>
                      <a:pPr algn="ctr"/>
                      <a:r>
                        <a:rPr lang="en-US" dirty="0" smtClean="0"/>
                        <a:t>Lily Pads</a:t>
                      </a:r>
                      <a:endParaRPr lang="en-US" dirty="0"/>
                    </a:p>
                  </a:txBody>
                  <a:tcPr/>
                </a:tc>
                <a:tc>
                  <a:txBody>
                    <a:bodyPr/>
                    <a:lstStyle/>
                    <a:p>
                      <a:pPr algn="ctr"/>
                      <a:r>
                        <a:rPr lang="en-US" dirty="0" smtClean="0"/>
                        <a:t>6+8</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t>Log</a:t>
                      </a:r>
                      <a:endParaRPr lang="en-US" dirty="0"/>
                    </a:p>
                  </a:txBody>
                  <a:tcPr/>
                </a:tc>
                <a:tc>
                  <a:txBody>
                    <a:bodyPr/>
                    <a:lstStyle/>
                    <a:p>
                      <a:pPr algn="ctr"/>
                      <a:r>
                        <a:rPr lang="en-US" dirty="0" smtClean="0"/>
                        <a:t>7+7</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t>Tree</a:t>
                      </a:r>
                      <a:endParaRPr lang="en-US" dirty="0"/>
                    </a:p>
                  </a:txBody>
                  <a:tcPr/>
                </a:tc>
                <a:tc>
                  <a:txBody>
                    <a:bodyPr/>
                    <a:lstStyle/>
                    <a:p>
                      <a:pPr algn="ctr"/>
                      <a:r>
                        <a:rPr lang="en-US" dirty="0" smtClean="0"/>
                        <a:t>5+9</a:t>
                      </a:r>
                      <a:endParaRPr lang="en-US" dirty="0"/>
                    </a:p>
                  </a:txBody>
                  <a:tcPr/>
                </a:tc>
                <a:extLst>
                  <a:ext uri="{0D108BD9-81ED-4DB2-BD59-A6C34878D82A}">
                    <a16:rowId xmlns:a16="http://schemas.microsoft.com/office/drawing/2014/main" val="10003"/>
                  </a:ext>
                </a:extLst>
              </a:tr>
              <a:tr h="370840">
                <a:tc>
                  <a:txBody>
                    <a:bodyPr/>
                    <a:lstStyle/>
                    <a:p>
                      <a:pPr algn="ctr"/>
                      <a:r>
                        <a:rPr lang="en-US" dirty="0" smtClean="0"/>
                        <a:t>Grass</a:t>
                      </a:r>
                      <a:endParaRPr lang="en-US" dirty="0"/>
                    </a:p>
                  </a:txBody>
                  <a:tcPr/>
                </a:tc>
                <a:tc>
                  <a:txBody>
                    <a:bodyPr/>
                    <a:lstStyle/>
                    <a:p>
                      <a:pPr algn="ctr"/>
                      <a:r>
                        <a:rPr lang="en-US" dirty="0" smtClean="0"/>
                        <a:t>4+10</a:t>
                      </a:r>
                      <a:endParaRPr lang="en-US" dirty="0"/>
                    </a:p>
                  </a:txBody>
                  <a:tcPr/>
                </a:tc>
                <a:extLst>
                  <a:ext uri="{0D108BD9-81ED-4DB2-BD59-A6C34878D82A}">
                    <a16:rowId xmlns:a16="http://schemas.microsoft.com/office/drawing/2014/main" val="10004"/>
                  </a:ext>
                </a:extLst>
              </a:tr>
            </a:tbl>
          </a:graphicData>
        </a:graphic>
      </p:graphicFrame>
      <p:pic>
        <p:nvPicPr>
          <p:cNvPr id="9" name="Picture 8"/>
          <p:cNvPicPr>
            <a:picLocks noChangeAspect="1"/>
          </p:cNvPicPr>
          <p:nvPr/>
        </p:nvPicPr>
        <p:blipFill>
          <a:blip r:embed="rId2"/>
          <a:stretch>
            <a:fillRect/>
          </a:stretch>
        </p:blipFill>
        <p:spPr>
          <a:xfrm>
            <a:off x="9754961" y="415635"/>
            <a:ext cx="1618814" cy="1087087"/>
          </a:xfrm>
          <a:prstGeom prst="rect">
            <a:avLst/>
          </a:prstGeom>
        </p:spPr>
      </p:pic>
    </p:spTree>
    <p:extLst>
      <p:ext uri="{BB962C8B-B14F-4D97-AF65-F5344CB8AC3E}">
        <p14:creationId xmlns:p14="http://schemas.microsoft.com/office/powerpoint/2010/main" val="3879448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13331908"/>
              </p:ext>
            </p:extLst>
          </p:nvPr>
        </p:nvGraphicFramePr>
        <p:xfrm>
          <a:off x="189186" y="220717"/>
          <a:ext cx="11427558" cy="6408682"/>
        </p:xfrm>
        <a:graphic>
          <a:graphicData uri="http://schemas.openxmlformats.org/drawingml/2006/table">
            <a:tbl>
              <a:tblPr firstRow="1" bandRow="1">
                <a:tableStyleId>{5C22544A-7EE6-4342-B048-85BDC9FD1C3A}</a:tableStyleId>
              </a:tblPr>
              <a:tblGrid>
                <a:gridCol w="11427558">
                  <a:extLst>
                    <a:ext uri="{9D8B030D-6E8A-4147-A177-3AD203B41FA5}">
                      <a16:colId xmlns:a16="http://schemas.microsoft.com/office/drawing/2014/main" val="20000"/>
                    </a:ext>
                  </a:extLst>
                </a:gridCol>
              </a:tblGrid>
              <a:tr h="6408682">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u="sng" baseline="0" dirty="0" smtClean="0">
                          <a:solidFill>
                            <a:srgbClr val="92D050"/>
                          </a:solidFill>
                          <a:latin typeface="+mj-lt"/>
                        </a:rPr>
                        <a:t>#16</a:t>
                      </a:r>
                      <a:endParaRPr lang="en-US" sz="1800" u="sng" baseline="0" dirty="0" smtClean="0">
                        <a:solidFill>
                          <a:srgbClr val="92D050"/>
                        </a:solidFill>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Maya is growing sunflowers.  She measures them every day with a ruler. The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picture shows the height in inches of her smallest flower today.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u="none"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baseline="0" dirty="0" smtClean="0">
                          <a:latin typeface="+mj-lt"/>
                        </a:rPr>
                        <a:t>Part 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How tall is her smallest sunflower? Explain your answer.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sng"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baseline="0" dirty="0" smtClean="0">
                          <a:latin typeface="+mj-lt"/>
                        </a:rPr>
                        <a:t>Part B</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Her smallest flower was only 4 inches tall when Maya started measuring it.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How much has it grown since then?  Show your work.</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u="none"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baseline="0" dirty="0" smtClean="0">
                          <a:latin typeface="+mj-lt"/>
                        </a:rPr>
                        <a:t>Part C</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When Maya measured the tallest flower after one month, it was 24 inches tall.  It grew 13 inches in the next month.  How tall was the flower when she measured it again?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100" b="0" i="0" u="none"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2400" b="1" i="0" u="sng" baseline="0" dirty="0" smtClean="0">
                          <a:latin typeface="+mj-lt"/>
                        </a:rPr>
                        <a:t>Part 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2400" b="0" i="0" u="none" baseline="0" dirty="0" smtClean="0">
                          <a:latin typeface="+mj-lt"/>
                        </a:rPr>
                        <a:t>Maya has a tulip that measures 29 inches.  How much taller is the tallest sunflower than the tulip in </a:t>
                      </a:r>
                      <a:r>
                        <a:rPr lang="en-US" altLang="en-US" sz="2400" b="1" i="0" u="none" baseline="0" dirty="0" smtClean="0">
                          <a:latin typeface="+mj-lt"/>
                        </a:rPr>
                        <a:t>Part C</a:t>
                      </a:r>
                      <a:r>
                        <a:rPr lang="en-US" altLang="en-US" sz="2400" b="0" i="0" u="none" baseline="0" dirty="0" smtClean="0">
                          <a:latin typeface="+mj-lt"/>
                        </a:rPr>
                        <a:t>?</a:t>
                      </a:r>
                      <a:endParaRPr lang="en-US" altLang="en-US" sz="1200" b="0" i="0" u="none" baseline="0" dirty="0" smtClean="0">
                        <a:latin typeface="+mj-lt"/>
                      </a:endParaRPr>
                    </a:p>
                  </a:txBody>
                  <a:tcPr marT="45723" marB="45723"/>
                </a:tc>
                <a:extLst>
                  <a:ext uri="{0D108BD9-81ED-4DB2-BD59-A6C34878D82A}">
                    <a16:rowId xmlns:a16="http://schemas.microsoft.com/office/drawing/2014/main" val="10000"/>
                  </a:ext>
                </a:extLst>
              </a:tr>
            </a:tbl>
          </a:graphicData>
        </a:graphic>
      </p:graphicFrame>
      <p:sp>
        <p:nvSpPr>
          <p:cNvPr id="4" name="Arc 3"/>
          <p:cNvSpPr/>
          <p:nvPr/>
        </p:nvSpPr>
        <p:spPr>
          <a:xfrm>
            <a:off x="6029325" y="2333625"/>
            <a:ext cx="1323975" cy="108585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10058400" y="762000"/>
            <a:ext cx="1400568" cy="3372791"/>
          </a:xfrm>
          <a:prstGeom prst="rect">
            <a:avLst/>
          </a:prstGeom>
        </p:spPr>
      </p:pic>
    </p:spTree>
    <p:extLst>
      <p:ext uri="{BB962C8B-B14F-4D97-AF65-F5344CB8AC3E}">
        <p14:creationId xmlns:p14="http://schemas.microsoft.com/office/powerpoint/2010/main" val="4260721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33439917"/>
              </p:ext>
            </p:extLst>
          </p:nvPr>
        </p:nvGraphicFramePr>
        <p:xfrm>
          <a:off x="380011" y="244699"/>
          <a:ext cx="11303990" cy="6621786"/>
        </p:xfrm>
        <a:graphic>
          <a:graphicData uri="http://schemas.openxmlformats.org/drawingml/2006/table">
            <a:tbl>
              <a:tblPr firstRow="1" bandRow="1">
                <a:tableStyleId>{5C22544A-7EE6-4342-B048-85BDC9FD1C3A}</a:tableStyleId>
              </a:tblPr>
              <a:tblGrid>
                <a:gridCol w="5651997">
                  <a:extLst>
                    <a:ext uri="{9D8B030D-6E8A-4147-A177-3AD203B41FA5}">
                      <a16:colId xmlns:a16="http://schemas.microsoft.com/office/drawing/2014/main" val="20000"/>
                    </a:ext>
                  </a:extLst>
                </a:gridCol>
                <a:gridCol w="5651993">
                  <a:extLst>
                    <a:ext uri="{9D8B030D-6E8A-4147-A177-3AD203B41FA5}">
                      <a16:colId xmlns:a16="http://schemas.microsoft.com/office/drawing/2014/main" val="20001"/>
                    </a:ext>
                  </a:extLst>
                </a:gridCol>
              </a:tblGrid>
              <a:tr h="648861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2000" b="1" u="none" dirty="0" smtClean="0">
                          <a:solidFill>
                            <a:schemeClr val="bg1"/>
                          </a:solidFill>
                          <a:latin typeface="+mj-lt"/>
                        </a:rPr>
                        <a:t>                        </a:t>
                      </a:r>
                      <a:r>
                        <a:rPr lang="en-US" altLang="en-US" sz="2000" b="1" u="sng" dirty="0" smtClean="0">
                          <a:solidFill>
                            <a:srgbClr val="92D050"/>
                          </a:solidFill>
                          <a:latin typeface="+mj-lt"/>
                        </a:rPr>
                        <a:t>#17</a:t>
                      </a:r>
                      <a:endParaRPr lang="en-US" sz="2000" u="sng" kern="1200" baseline="0" dirty="0" smtClean="0">
                        <a:solidFill>
                          <a:srgbClr val="92D05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kern="1200" baseline="0" dirty="0" smtClean="0">
                          <a:solidFill>
                            <a:schemeClr val="bg1"/>
                          </a:solidFill>
                          <a:latin typeface="+mn-lt"/>
                          <a:ea typeface="+mn-ea"/>
                          <a:cs typeface="+mn-cs"/>
                        </a:rPr>
                        <a:t>John builds a fence around his garden.  The garden is in the shape of a rectangle.  The number sentence is 6+6+?+?=20</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kern="1200" baseline="0" dirty="0" smtClean="0">
                          <a:solidFill>
                            <a:schemeClr val="bg1"/>
                          </a:solidFill>
                          <a:latin typeface="+mn-lt"/>
                          <a:ea typeface="+mn-ea"/>
                          <a:cs typeface="+mn-cs"/>
                        </a:rPr>
                        <a:t>Part 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kern="1200" baseline="0" dirty="0" smtClean="0">
                          <a:solidFill>
                            <a:schemeClr val="bg1"/>
                          </a:solidFill>
                          <a:latin typeface="+mn-lt"/>
                          <a:ea typeface="+mn-ea"/>
                          <a:cs typeface="+mn-cs"/>
                        </a:rPr>
                        <a:t>What number does each “?” represent in the number sentence? Show your work.</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1" u="none" kern="1200" baseline="0" dirty="0" smtClean="0">
                          <a:solidFill>
                            <a:schemeClr val="bg1"/>
                          </a:solidFill>
                          <a:latin typeface="+mn-lt"/>
                          <a:ea typeface="+mn-ea"/>
                          <a:cs typeface="+mn-cs"/>
                        </a:rPr>
                        <a:t>John makes a second garden.  The number sentence is 7+7+?+?=24</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4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kern="1200" baseline="0" dirty="0" smtClean="0">
                          <a:solidFill>
                            <a:schemeClr val="bg1"/>
                          </a:solidFill>
                          <a:latin typeface="+mn-lt"/>
                          <a:ea typeface="+mn-ea"/>
                          <a:cs typeface="+mn-cs"/>
                        </a:rPr>
                        <a:t>Part B</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kern="1200" baseline="0" dirty="0" smtClean="0">
                          <a:solidFill>
                            <a:schemeClr val="bg1"/>
                          </a:solidFill>
                          <a:latin typeface="+mn-lt"/>
                          <a:ea typeface="+mn-ea"/>
                          <a:cs typeface="+mn-cs"/>
                        </a:rPr>
                        <a:t>What number does each “?” represent in this number sentence?  Show your work.</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u="none" kern="1200" baseline="0" dirty="0" smtClean="0">
                        <a:solidFill>
                          <a:schemeClr val="bg1"/>
                        </a:solidFill>
                        <a:latin typeface="+mn-lt"/>
                        <a:ea typeface="+mn-ea"/>
                        <a:cs typeface="+mn-cs"/>
                      </a:endParaRPr>
                    </a:p>
                  </a:txBody>
                  <a:tcPr marT="45723" marB="45723"/>
                </a:tc>
                <a:tc>
                  <a:txBody>
                    <a:bodyPr/>
                    <a:lstStyle/>
                    <a:p>
                      <a:pPr algn="l" eaLnBrk="1" hangingPunct="1"/>
                      <a:r>
                        <a:rPr lang="en-US" altLang="en-US" sz="2000" b="1" u="sng" kern="1200" dirty="0" smtClean="0">
                          <a:solidFill>
                            <a:srgbClr val="92D050"/>
                          </a:solidFill>
                          <a:latin typeface="+mn-lt"/>
                          <a:ea typeface="+mn-ea"/>
                          <a:cs typeface="+mn-cs"/>
                        </a:rPr>
                        <a:t>#18</a:t>
                      </a:r>
                      <a:endParaRPr lang="en-US" altLang="en-US" sz="2000" b="1" u="sng" kern="1200" dirty="0" smtClean="0">
                        <a:solidFill>
                          <a:srgbClr val="92D050"/>
                        </a:solidFill>
                        <a:latin typeface="+mn-lt"/>
                        <a:ea typeface="+mn-ea"/>
                        <a:cs typeface="+mn-cs"/>
                      </a:endParaRPr>
                    </a:p>
                    <a:p>
                      <a:pPr algn="l" eaLnBrk="1" hangingPunct="1"/>
                      <a:endParaRPr lang="en-US" sz="2000" b="0" u="none" kern="1200" baseline="0" dirty="0" smtClean="0">
                        <a:solidFill>
                          <a:schemeClr val="bg1"/>
                        </a:solidFill>
                        <a:latin typeface="+mn-lt"/>
                        <a:ea typeface="+mn-ea"/>
                        <a:cs typeface="+mn-cs"/>
                      </a:endParaRPr>
                    </a:p>
                    <a:p>
                      <a:pPr algn="l" eaLnBrk="1" hangingPunct="1"/>
                      <a:endParaRPr lang="en-US" sz="2400" b="0" u="none" kern="1200" baseline="0" dirty="0" smtClean="0">
                        <a:solidFill>
                          <a:schemeClr val="bg1"/>
                        </a:solidFill>
                        <a:latin typeface="+mn-lt"/>
                        <a:ea typeface="+mn-ea"/>
                        <a:cs typeface="+mn-cs"/>
                      </a:endParaRPr>
                    </a:p>
                    <a:p>
                      <a:pPr algn="l" eaLnBrk="1" hangingPunct="1"/>
                      <a:endParaRPr lang="en-US" sz="2400" b="0" u="none" kern="1200" baseline="0" dirty="0" smtClean="0">
                        <a:solidFill>
                          <a:schemeClr val="bg1"/>
                        </a:solidFill>
                        <a:latin typeface="+mn-lt"/>
                        <a:ea typeface="+mn-ea"/>
                        <a:cs typeface="+mn-cs"/>
                      </a:endParaRPr>
                    </a:p>
                    <a:p>
                      <a:pPr algn="l" eaLnBrk="1" hangingPunct="1"/>
                      <a:endParaRPr lang="en-US" sz="1800" b="0" u="none" kern="1200" baseline="0" dirty="0" smtClean="0">
                        <a:solidFill>
                          <a:schemeClr val="bg1"/>
                        </a:solidFill>
                        <a:latin typeface="+mn-lt"/>
                        <a:ea typeface="+mn-ea"/>
                        <a:cs typeface="+mn-cs"/>
                      </a:endParaRPr>
                    </a:p>
                    <a:p>
                      <a:pPr algn="l" eaLnBrk="1" hangingPunct="1"/>
                      <a:r>
                        <a:rPr lang="en-US" sz="2200" b="0" u="none" kern="1200" baseline="0" dirty="0" smtClean="0">
                          <a:solidFill>
                            <a:schemeClr val="bg1"/>
                          </a:solidFill>
                          <a:latin typeface="+mn-lt"/>
                          <a:ea typeface="+mn-ea"/>
                          <a:cs typeface="+mn-cs"/>
                        </a:rPr>
                        <a:t>Daria had $5. Yesterday, she bought a candy bar and soda for $1.25 each.  </a:t>
                      </a:r>
                    </a:p>
                    <a:p>
                      <a:pPr algn="l" eaLnBrk="1" hangingPunct="1"/>
                      <a:endParaRPr lang="en-US" sz="1050" b="0" u="none" kern="1200" baseline="0" dirty="0" smtClean="0">
                        <a:solidFill>
                          <a:schemeClr val="bg1"/>
                        </a:solidFill>
                        <a:latin typeface="+mn-lt"/>
                        <a:ea typeface="+mn-ea"/>
                        <a:cs typeface="+mn-cs"/>
                      </a:endParaRPr>
                    </a:p>
                    <a:p>
                      <a:pPr algn="l" eaLnBrk="1" hangingPunct="1"/>
                      <a:r>
                        <a:rPr lang="en-US" sz="2400" b="1" u="sng" kern="1200" baseline="0" dirty="0" smtClean="0">
                          <a:solidFill>
                            <a:schemeClr val="bg1"/>
                          </a:solidFill>
                          <a:latin typeface="+mn-lt"/>
                          <a:ea typeface="+mn-ea"/>
                          <a:cs typeface="+mn-cs"/>
                        </a:rPr>
                        <a:t>Part A</a:t>
                      </a:r>
                    </a:p>
                    <a:p>
                      <a:pPr algn="l" eaLnBrk="1" hangingPunct="1"/>
                      <a:r>
                        <a:rPr lang="en-US" sz="2400" b="0" u="none" kern="1200" baseline="0" dirty="0" smtClean="0">
                          <a:solidFill>
                            <a:schemeClr val="bg1"/>
                          </a:solidFill>
                          <a:latin typeface="+mn-lt"/>
                          <a:ea typeface="+mn-ea"/>
                          <a:cs typeface="+mn-cs"/>
                        </a:rPr>
                        <a:t>How much money did Daria spend? How do you know?</a:t>
                      </a:r>
                    </a:p>
                    <a:p>
                      <a:pPr algn="l" eaLnBrk="1" hangingPunct="1"/>
                      <a:endParaRPr lang="en-US" sz="900" b="1" u="sng" kern="1200" baseline="0" dirty="0" smtClean="0">
                        <a:solidFill>
                          <a:schemeClr val="bg1"/>
                        </a:solidFill>
                        <a:latin typeface="+mn-lt"/>
                        <a:ea typeface="+mn-ea"/>
                        <a:cs typeface="+mn-cs"/>
                      </a:endParaRPr>
                    </a:p>
                    <a:p>
                      <a:pPr algn="l" eaLnBrk="1" hangingPunct="1"/>
                      <a:r>
                        <a:rPr lang="en-US" sz="2400" b="1" u="sng" kern="1200" baseline="0" dirty="0" smtClean="0">
                          <a:solidFill>
                            <a:schemeClr val="bg1"/>
                          </a:solidFill>
                          <a:latin typeface="+mn-lt"/>
                          <a:ea typeface="+mn-ea"/>
                          <a:cs typeface="+mn-cs"/>
                        </a:rPr>
                        <a:t>Part B</a:t>
                      </a:r>
                    </a:p>
                    <a:p>
                      <a:pPr algn="l" eaLnBrk="1" hangingPunct="1"/>
                      <a:r>
                        <a:rPr lang="en-US" sz="2400" b="0" u="none" kern="1200" baseline="0" dirty="0" smtClean="0">
                          <a:solidFill>
                            <a:schemeClr val="bg1"/>
                          </a:solidFill>
                          <a:latin typeface="+mn-lt"/>
                          <a:ea typeface="+mn-ea"/>
                          <a:cs typeface="+mn-cs"/>
                        </a:rPr>
                        <a:t>How much money does Daria have left?</a:t>
                      </a:r>
                    </a:p>
                    <a:p>
                      <a:pPr algn="l" eaLnBrk="1" hangingPunct="1"/>
                      <a:endParaRPr lang="en-US" sz="1000" b="0" u="none" kern="1200" baseline="0" dirty="0" smtClean="0">
                        <a:solidFill>
                          <a:schemeClr val="bg1"/>
                        </a:solidFill>
                        <a:latin typeface="+mn-lt"/>
                        <a:ea typeface="+mn-ea"/>
                        <a:cs typeface="+mn-cs"/>
                      </a:endParaRPr>
                    </a:p>
                    <a:p>
                      <a:pPr algn="l" eaLnBrk="1" hangingPunct="1"/>
                      <a:r>
                        <a:rPr lang="en-US" sz="2400" b="1" u="sng" kern="1200" baseline="0" dirty="0" smtClean="0">
                          <a:solidFill>
                            <a:schemeClr val="bg1"/>
                          </a:solidFill>
                          <a:latin typeface="+mn-lt"/>
                          <a:ea typeface="+mn-ea"/>
                          <a:cs typeface="+mn-cs"/>
                        </a:rPr>
                        <a:t>Part C</a:t>
                      </a:r>
                    </a:p>
                    <a:p>
                      <a:pPr algn="l" eaLnBrk="1" hangingPunct="1"/>
                      <a:r>
                        <a:rPr lang="en-US" sz="2400" b="0" u="none" kern="1200" baseline="0" dirty="0" smtClean="0">
                          <a:solidFill>
                            <a:schemeClr val="bg1"/>
                          </a:solidFill>
                          <a:latin typeface="+mn-lt"/>
                          <a:ea typeface="+mn-ea"/>
                          <a:cs typeface="+mn-cs"/>
                        </a:rPr>
                        <a:t>Daria was paid $7 to babysit her cousin.  How much money does she have now? Show your thinking.</a:t>
                      </a:r>
                      <a:endParaRPr lang="en-US" sz="2800" b="0" u="none" kern="1200" baseline="0" dirty="0" smtClean="0">
                        <a:solidFill>
                          <a:schemeClr val="bg1"/>
                        </a:solidFill>
                        <a:latin typeface="Calibri" panose="020F0502020204030204" pitchFamily="34" charset="0"/>
                        <a:ea typeface="+mn-ea"/>
                        <a:cs typeface="+mn-cs"/>
                      </a:endParaRPr>
                    </a:p>
                  </a:txBody>
                  <a:tcPr marT="45723" marB="45723"/>
                </a:tc>
                <a:extLst>
                  <a:ext uri="{0D108BD9-81ED-4DB2-BD59-A6C34878D82A}">
                    <a16:rowId xmlns:a16="http://schemas.microsoft.com/office/drawing/2014/main" val="10000"/>
                  </a:ext>
                </a:extLst>
              </a:tr>
            </a:tbl>
          </a:graphicData>
        </a:graphic>
      </p:graphicFrame>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31F9CE-5B69-42B8-9764-35E84EB68EF5}" type="slidenum">
              <a:rPr kumimoji="0" lang="en-US" altLang="en-US" sz="1200" b="1" i="0" u="none" strike="noStrike" kern="1200" cap="none" spc="0" normalizeH="0" baseline="0" noProof="0" smtClean="0">
                <a:ln>
                  <a:noFill/>
                </a:ln>
                <a:solidFill>
                  <a:srgbClr val="FFFF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1" i="0" u="none" strike="noStrike" kern="1200" cap="none" spc="0" normalizeH="0" baseline="0" noProof="0">
              <a:ln>
                <a:noFill/>
              </a:ln>
              <a:solidFill>
                <a:srgbClr val="FFFF00"/>
              </a:solidFill>
              <a:effectLst/>
              <a:uLnTx/>
              <a:uFillTx/>
              <a:latin typeface="Calibri" panose="020F0502020204030204" pitchFamily="34" charset="0"/>
              <a:ea typeface="+mn-ea"/>
              <a:cs typeface="+mn-cs"/>
            </a:endParaRPr>
          </a:p>
        </p:txBody>
      </p:sp>
      <p:pic>
        <p:nvPicPr>
          <p:cNvPr id="8" name="Picture 7"/>
          <p:cNvPicPr>
            <a:picLocks noChangeAspect="1"/>
          </p:cNvPicPr>
          <p:nvPr/>
        </p:nvPicPr>
        <p:blipFill>
          <a:blip r:embed="rId2"/>
          <a:stretch>
            <a:fillRect/>
          </a:stretch>
        </p:blipFill>
        <p:spPr>
          <a:xfrm>
            <a:off x="3657599" y="298960"/>
            <a:ext cx="2329189" cy="2029894"/>
          </a:xfrm>
          <a:prstGeom prst="rect">
            <a:avLst/>
          </a:prstGeom>
        </p:spPr>
      </p:pic>
      <p:pic>
        <p:nvPicPr>
          <p:cNvPr id="10" name="Picture 9"/>
          <p:cNvPicPr>
            <a:picLocks noChangeAspect="1"/>
          </p:cNvPicPr>
          <p:nvPr/>
        </p:nvPicPr>
        <p:blipFill>
          <a:blip r:embed="rId3"/>
          <a:stretch>
            <a:fillRect/>
          </a:stretch>
        </p:blipFill>
        <p:spPr>
          <a:xfrm>
            <a:off x="9718003" y="298960"/>
            <a:ext cx="1864397" cy="1398298"/>
          </a:xfrm>
          <a:prstGeom prst="rect">
            <a:avLst/>
          </a:prstGeom>
        </p:spPr>
      </p:pic>
    </p:spTree>
    <p:extLst>
      <p:ext uri="{BB962C8B-B14F-4D97-AF65-F5344CB8AC3E}">
        <p14:creationId xmlns:p14="http://schemas.microsoft.com/office/powerpoint/2010/main" val="2665996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defTabSz="685800">
              <a:defRPr/>
            </a:pPr>
            <a:endParaRPr lang="en-US">
              <a:solidFill>
                <a:prstClr val="white"/>
              </a:solidFill>
              <a:latin typeface="Calibri"/>
            </a:endParaRPr>
          </a:p>
        </p:txBody>
      </p:sp>
      <p:sp>
        <p:nvSpPr>
          <p:cNvPr id="3" name="Footer Placeholder 2"/>
          <p:cNvSpPr>
            <a:spLocks noGrp="1"/>
          </p:cNvSpPr>
          <p:nvPr>
            <p:ph type="ftr" sz="quarter" idx="11"/>
          </p:nvPr>
        </p:nvSpPr>
        <p:spPr/>
        <p:txBody>
          <a:bodyPr/>
          <a:lstStyle/>
          <a:p>
            <a:pPr defTabSz="685800">
              <a:defRPr/>
            </a:pPr>
            <a:endParaRPr lang="en-US">
              <a:solidFill>
                <a:prstClr val="white"/>
              </a:solidFill>
              <a:latin typeface="Calibri"/>
            </a:endParaRPr>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F2F2F2"/>
                </a:solidFill>
                <a:latin typeface="Brush Script MT" panose="03060802040406070304" pitchFamily="66" charset="0"/>
                <a:cs typeface="Arial" panose="020B0604020202020204" pitchFamily="34" charset="0"/>
              </a:defRPr>
            </a:lvl1pPr>
            <a:lvl2pPr marL="557213" indent="-214313">
              <a:spcBef>
                <a:spcPct val="20000"/>
              </a:spcBef>
              <a:buFont typeface="Arial" panose="020B0604020202020204" pitchFamily="34" charset="0"/>
              <a:buChar char="–"/>
              <a:defRPr sz="2700">
                <a:solidFill>
                  <a:srgbClr val="F2F2F2"/>
                </a:solidFill>
                <a:latin typeface="Brush Script MT" panose="03060802040406070304" pitchFamily="66" charset="0"/>
                <a:cs typeface="Arial" panose="020B0604020202020204" pitchFamily="34" charset="0"/>
              </a:defRPr>
            </a:lvl2pPr>
            <a:lvl3pPr marL="857250" indent="-171450">
              <a:spcBef>
                <a:spcPct val="20000"/>
              </a:spcBef>
              <a:buFont typeface="Arial" panose="020B0604020202020204" pitchFamily="34" charset="0"/>
              <a:buChar char="•"/>
              <a:defRPr sz="2400">
                <a:solidFill>
                  <a:srgbClr val="F2F2F2"/>
                </a:solidFill>
                <a:latin typeface="Brush Script MT" panose="03060802040406070304" pitchFamily="66" charset="0"/>
                <a:cs typeface="Arial" panose="020B0604020202020204" pitchFamily="34" charset="0"/>
              </a:defRPr>
            </a:lvl3pPr>
            <a:lvl4pPr marL="1200150" indent="-171450">
              <a:spcBef>
                <a:spcPct val="20000"/>
              </a:spcBef>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4pPr>
            <a:lvl5pPr marL="1543050" indent="-171450">
              <a:spcBef>
                <a:spcPct val="20000"/>
              </a:spcBef>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5pPr>
            <a:lvl6pPr marL="18859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6pPr>
            <a:lvl7pPr marL="22288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7pPr>
            <a:lvl8pPr marL="25717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8pPr>
            <a:lvl9pPr marL="29146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9pPr>
          </a:lstStyle>
          <a:p>
            <a:pPr defTabSz="685800">
              <a:spcBef>
                <a:spcPct val="0"/>
              </a:spcBef>
              <a:buNone/>
            </a:pPr>
            <a:fld id="{C1F85D38-22A9-4491-91A2-9F189B4AD976}" type="slidenum">
              <a:rPr lang="en-US" altLang="en-US" sz="900">
                <a:solidFill>
                  <a:prstClr val="white"/>
                </a:solidFill>
                <a:latin typeface="Calibri" panose="020F0502020204030204" pitchFamily="34" charset="0"/>
              </a:rPr>
              <a:pPr defTabSz="685800">
                <a:spcBef>
                  <a:spcPct val="0"/>
                </a:spcBef>
                <a:buNone/>
              </a:pPr>
              <a:t>13</a:t>
            </a:fld>
            <a:endParaRPr lang="en-US" altLang="en-US" sz="900">
              <a:solidFill>
                <a:prstClr val="white"/>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85601430"/>
              </p:ext>
            </p:extLst>
          </p:nvPr>
        </p:nvGraphicFramePr>
        <p:xfrm>
          <a:off x="283780" y="204952"/>
          <a:ext cx="11414234" cy="6682748"/>
        </p:xfrm>
        <a:graphic>
          <a:graphicData uri="http://schemas.openxmlformats.org/drawingml/2006/table">
            <a:tbl>
              <a:tblPr firstRow="1" bandRow="1">
                <a:tableStyleId>{5C22544A-7EE6-4342-B048-85BDC9FD1C3A}</a:tableStyleId>
              </a:tblPr>
              <a:tblGrid>
                <a:gridCol w="11414234">
                  <a:extLst>
                    <a:ext uri="{9D8B030D-6E8A-4147-A177-3AD203B41FA5}">
                      <a16:colId xmlns:a16="http://schemas.microsoft.com/office/drawing/2014/main" val="20000"/>
                    </a:ext>
                  </a:extLst>
                </a:gridCol>
              </a:tblGrid>
              <a:tr h="6408574">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100" b="1" kern="1200" dirty="0" smtClean="0">
                          <a:solidFill>
                            <a:srgbClr val="92D050"/>
                          </a:solidFill>
                          <a:effectLst/>
                          <a:latin typeface="+mn-lt"/>
                          <a:ea typeface="+mn-ea"/>
                          <a:cs typeface="+mn-cs"/>
                        </a:rPr>
                        <a:t>#19</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100" b="1" kern="1200" dirty="0" smtClean="0">
                          <a:solidFill>
                            <a:schemeClr val="lt1"/>
                          </a:solidFill>
                          <a:effectLst/>
                          <a:latin typeface="+mn-lt"/>
                          <a:ea typeface="+mn-ea"/>
                          <a:cs typeface="+mn-cs"/>
                        </a:rPr>
                        <a:t>The </a:t>
                      </a:r>
                      <a:r>
                        <a:rPr lang="en-US" sz="2100" b="1" kern="1200" dirty="0" smtClean="0">
                          <a:solidFill>
                            <a:schemeClr val="lt1"/>
                          </a:solidFill>
                          <a:effectLst/>
                          <a:latin typeface="+mn-lt"/>
                          <a:ea typeface="+mn-ea"/>
                          <a:cs typeface="+mn-cs"/>
                        </a:rPr>
                        <a:t>picture graph shows the amounts of corn, soy beans, wheat, </a:t>
                      </a:r>
                      <a:r>
                        <a:rPr lang="en-US" sz="2100" b="1" kern="1200" dirty="0" smtClean="0">
                          <a:solidFill>
                            <a:schemeClr val="lt1"/>
                          </a:solidFill>
                          <a:effectLst/>
                          <a:latin typeface="+mn-lt"/>
                          <a:ea typeface="+mn-ea"/>
                          <a:cs typeface="+mn-cs"/>
                        </a:rPr>
                        <a:t>                                                                 and </a:t>
                      </a:r>
                      <a:r>
                        <a:rPr lang="en-US" sz="2100" b="1" kern="1200" dirty="0" smtClean="0">
                          <a:solidFill>
                            <a:schemeClr val="lt1"/>
                          </a:solidFill>
                          <a:effectLst/>
                          <a:latin typeface="+mn-lt"/>
                          <a:ea typeface="+mn-ea"/>
                          <a:cs typeface="+mn-cs"/>
                        </a:rPr>
                        <a:t>carrots that a farmer uses to make animal feed.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100" u="sng" baseline="0" dirty="0" smtClean="0">
                          <a:latin typeface="+mj-lt"/>
                        </a:rPr>
                        <a:t>                          </a:t>
                      </a:r>
                      <a:r>
                        <a:rPr lang="en-US" sz="2100" b="0" u="none" baseline="0" dirty="0" smtClean="0">
                          <a:latin typeface="+mj-lt"/>
                        </a:rPr>
                        <a:t>                                                                                                                                                    </a:t>
                      </a:r>
                      <a:r>
                        <a:rPr lang="en-US" sz="2100" b="0" dirty="0" smtClean="0"/>
                        <a:t> </a:t>
                      </a:r>
                      <a:endParaRPr lang="en-US" sz="2100" b="1" dirty="0" smtClean="0"/>
                    </a:p>
                    <a:p>
                      <a:endParaRPr lang="en-US" sz="2100" b="1" u="sng" kern="1200" dirty="0" smtClean="0">
                        <a:solidFill>
                          <a:schemeClr val="lt1"/>
                        </a:solidFill>
                        <a:effectLst/>
                        <a:latin typeface="+mn-lt"/>
                        <a:ea typeface="+mn-ea"/>
                        <a:cs typeface="+mn-cs"/>
                      </a:endParaRPr>
                    </a:p>
                    <a:p>
                      <a:endParaRPr lang="en-US" sz="200" b="1" u="sng" kern="1200" dirty="0" smtClean="0">
                        <a:solidFill>
                          <a:schemeClr val="lt1"/>
                        </a:solidFill>
                        <a:effectLst/>
                        <a:latin typeface="+mn-lt"/>
                        <a:ea typeface="+mn-ea"/>
                        <a:cs typeface="+mn-cs"/>
                      </a:endParaRPr>
                    </a:p>
                    <a:p>
                      <a:endParaRPr lang="en-US" sz="2100" b="1" u="sng" kern="1200" dirty="0" smtClean="0">
                        <a:solidFill>
                          <a:schemeClr val="lt1"/>
                        </a:solidFill>
                        <a:effectLst/>
                        <a:latin typeface="+mn-lt"/>
                        <a:ea typeface="+mn-ea"/>
                        <a:cs typeface="+mn-cs"/>
                      </a:endParaRPr>
                    </a:p>
                    <a:p>
                      <a:endParaRPr lang="en-US" sz="200" b="1" u="sng" kern="1200" dirty="0" smtClean="0">
                        <a:solidFill>
                          <a:schemeClr val="lt1"/>
                        </a:solidFill>
                        <a:effectLst/>
                        <a:latin typeface="+mn-lt"/>
                        <a:ea typeface="+mn-ea"/>
                        <a:cs typeface="+mn-cs"/>
                      </a:endParaRPr>
                    </a:p>
                    <a:p>
                      <a:endParaRPr lang="en-US" sz="2100" b="1" u="sng" kern="1200" dirty="0" smtClean="0">
                        <a:solidFill>
                          <a:schemeClr val="lt1"/>
                        </a:solidFill>
                        <a:effectLst/>
                        <a:latin typeface="+mn-lt"/>
                        <a:ea typeface="+mn-ea"/>
                        <a:cs typeface="+mn-cs"/>
                      </a:endParaRPr>
                    </a:p>
                    <a:p>
                      <a:r>
                        <a:rPr lang="en-US" sz="2400" b="1" u="sng" kern="1200" dirty="0" smtClean="0">
                          <a:solidFill>
                            <a:schemeClr val="lt1"/>
                          </a:solidFill>
                          <a:effectLst/>
                          <a:latin typeface="+mn-lt"/>
                          <a:ea typeface="+mn-ea"/>
                          <a:cs typeface="+mn-cs"/>
                        </a:rPr>
                        <a:t>Part </a:t>
                      </a:r>
                      <a:r>
                        <a:rPr lang="en-US" sz="2400" b="1" u="sng" kern="1200" dirty="0" smtClean="0">
                          <a:solidFill>
                            <a:schemeClr val="lt1"/>
                          </a:solidFill>
                          <a:effectLst/>
                          <a:latin typeface="+mn-lt"/>
                          <a:ea typeface="+mn-ea"/>
                          <a:cs typeface="+mn-cs"/>
                        </a:rPr>
                        <a:t>A </a:t>
                      </a:r>
                    </a:p>
                    <a:p>
                      <a:r>
                        <a:rPr lang="en-US" sz="2400" b="0" kern="1200" dirty="0" smtClean="0">
                          <a:solidFill>
                            <a:schemeClr val="lt1"/>
                          </a:solidFill>
                          <a:effectLst/>
                          <a:latin typeface="+mn-lt"/>
                          <a:ea typeface="+mn-ea"/>
                          <a:cs typeface="+mn-cs"/>
                        </a:rPr>
                        <a:t>What is the total</a:t>
                      </a:r>
                      <a:r>
                        <a:rPr lang="en-US" sz="2400" b="0" kern="1200" baseline="0" dirty="0" smtClean="0">
                          <a:solidFill>
                            <a:schemeClr val="lt1"/>
                          </a:solidFill>
                          <a:effectLst/>
                          <a:latin typeface="+mn-lt"/>
                          <a:ea typeface="+mn-ea"/>
                          <a:cs typeface="+mn-cs"/>
                        </a:rPr>
                        <a:t> value of each ingredient?  </a:t>
                      </a:r>
                      <a:r>
                        <a:rPr lang="en-US" sz="2400" b="0" kern="1200" dirty="0" smtClean="0">
                          <a:solidFill>
                            <a:schemeClr val="lt1"/>
                          </a:solidFill>
                          <a:effectLst/>
                          <a:latin typeface="+mn-lt"/>
                          <a:ea typeface="+mn-ea"/>
                          <a:cs typeface="+mn-cs"/>
                        </a:rPr>
                        <a:t>How  </a:t>
                      </a:r>
                      <a:r>
                        <a:rPr lang="en-US" sz="2400" b="0" kern="1200" dirty="0" smtClean="0">
                          <a:solidFill>
                            <a:schemeClr val="lt1"/>
                          </a:solidFill>
                          <a:effectLst/>
                          <a:latin typeface="+mn-lt"/>
                          <a:ea typeface="+mn-ea"/>
                          <a:cs typeface="+mn-cs"/>
                        </a:rPr>
                        <a:t>many </a:t>
                      </a:r>
                      <a:r>
                        <a:rPr lang="en-US" sz="2400" b="0" kern="1200" dirty="0" smtClean="0">
                          <a:solidFill>
                            <a:schemeClr val="lt1"/>
                          </a:solidFill>
                          <a:effectLst/>
                          <a:latin typeface="+mn-lt"/>
                          <a:ea typeface="+mn-ea"/>
                          <a:cs typeface="+mn-cs"/>
                        </a:rPr>
                        <a:t>more pounds of corn does the farmer </a:t>
                      </a:r>
                    </a:p>
                    <a:p>
                      <a:r>
                        <a:rPr lang="en-US" sz="2400" b="0" kern="1200" dirty="0" smtClean="0">
                          <a:solidFill>
                            <a:schemeClr val="lt1"/>
                          </a:solidFill>
                          <a:effectLst/>
                          <a:latin typeface="+mn-lt"/>
                          <a:ea typeface="+mn-ea"/>
                          <a:cs typeface="+mn-cs"/>
                        </a:rPr>
                        <a:t>use than soy beans? Show your work.</a:t>
                      </a:r>
                    </a:p>
                    <a:p>
                      <a:endParaRPr lang="en-US" sz="1400" b="0" kern="1200" dirty="0" smtClean="0">
                        <a:solidFill>
                          <a:schemeClr val="lt1"/>
                        </a:solidFill>
                        <a:effectLst/>
                        <a:latin typeface="+mn-lt"/>
                        <a:ea typeface="+mn-ea"/>
                        <a:cs typeface="+mn-cs"/>
                      </a:endParaRPr>
                    </a:p>
                    <a:p>
                      <a:r>
                        <a:rPr lang="en-US" sz="2400" b="1" u="sng" kern="1200" dirty="0" smtClean="0">
                          <a:solidFill>
                            <a:schemeClr val="lt1"/>
                          </a:solidFill>
                          <a:effectLst/>
                          <a:latin typeface="+mn-lt"/>
                          <a:ea typeface="+mn-ea"/>
                          <a:cs typeface="+mn-cs"/>
                        </a:rPr>
                        <a:t>Part B</a:t>
                      </a:r>
                    </a:p>
                    <a:p>
                      <a:r>
                        <a:rPr lang="en-US" sz="2400" b="0" kern="1200" dirty="0" smtClean="0">
                          <a:solidFill>
                            <a:schemeClr val="lt1"/>
                          </a:solidFill>
                          <a:effectLst/>
                          <a:latin typeface="+mn-lt"/>
                          <a:ea typeface="+mn-ea"/>
                          <a:cs typeface="+mn-cs"/>
                        </a:rPr>
                        <a:t>The farmer wants to add 28 pounds of pumpkins to the animal feed. Draw a row of shapes that should be added to the picture graph to show how many pounds of pumpkins are in the mix.</a:t>
                      </a:r>
                    </a:p>
                    <a:p>
                      <a:endParaRPr lang="en-US" sz="1400" b="0" kern="1200" dirty="0" smtClean="0">
                        <a:solidFill>
                          <a:schemeClr val="lt1"/>
                        </a:solidFill>
                        <a:effectLst/>
                        <a:latin typeface="+mn-lt"/>
                        <a:ea typeface="+mn-ea"/>
                        <a:cs typeface="+mn-cs"/>
                      </a:endParaRPr>
                    </a:p>
                    <a:p>
                      <a:r>
                        <a:rPr lang="en-US" sz="2400" b="1" u="sng" kern="1200" dirty="0" smtClean="0">
                          <a:solidFill>
                            <a:schemeClr val="lt1"/>
                          </a:solidFill>
                          <a:effectLst/>
                          <a:latin typeface="+mn-lt"/>
                          <a:ea typeface="+mn-ea"/>
                          <a:cs typeface="+mn-cs"/>
                        </a:rPr>
                        <a:t>Part C</a:t>
                      </a:r>
                    </a:p>
                    <a:p>
                      <a:r>
                        <a:rPr lang="en-US" sz="2400" b="0" i="0" u="none" strike="noStrike" kern="1200" baseline="0" dirty="0" smtClean="0">
                          <a:solidFill>
                            <a:schemeClr val="lt1"/>
                          </a:solidFill>
                          <a:latin typeface="+mn-lt"/>
                          <a:ea typeface="+mn-ea"/>
                          <a:cs typeface="+mn-cs"/>
                        </a:rPr>
                        <a:t>Create a bar graph using the data from the picture graph.</a:t>
                      </a:r>
                      <a:endParaRPr lang="en-US" sz="2400" b="0" kern="1200" dirty="0" smtClean="0">
                        <a:solidFill>
                          <a:schemeClr val="lt1"/>
                        </a:solidFill>
                        <a:effectLst/>
                        <a:latin typeface="+mn-lt"/>
                        <a:ea typeface="+mn-ea"/>
                        <a:cs typeface="+mn-cs"/>
                      </a:endParaRPr>
                    </a:p>
                    <a:p>
                      <a:endParaRPr lang="en-US" sz="1500" b="0" dirty="0" smtClean="0"/>
                    </a:p>
                  </a:txBody>
                  <a:tcPr marL="68580" marR="68580" marT="34294" marB="34294"/>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a:stretch>
            <a:fillRect/>
          </a:stretch>
        </p:blipFill>
        <p:spPr>
          <a:xfrm>
            <a:off x="7520152" y="204952"/>
            <a:ext cx="4048062" cy="2669295"/>
          </a:xfrm>
          <a:prstGeom prst="rect">
            <a:avLst/>
          </a:prstGeom>
        </p:spPr>
      </p:pic>
    </p:spTree>
    <p:extLst>
      <p:ext uri="{BB962C8B-B14F-4D97-AF65-F5344CB8AC3E}">
        <p14:creationId xmlns:p14="http://schemas.microsoft.com/office/powerpoint/2010/main" val="319929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defTabSz="685800">
              <a:defRPr/>
            </a:pPr>
            <a:endParaRPr lang="en-US">
              <a:solidFill>
                <a:prstClr val="white"/>
              </a:solidFill>
              <a:latin typeface="Calibri"/>
            </a:endParaRPr>
          </a:p>
        </p:txBody>
      </p:sp>
      <p:sp>
        <p:nvSpPr>
          <p:cNvPr id="3" name="Footer Placeholder 2"/>
          <p:cNvSpPr>
            <a:spLocks noGrp="1"/>
          </p:cNvSpPr>
          <p:nvPr>
            <p:ph type="ftr" sz="quarter" idx="11"/>
          </p:nvPr>
        </p:nvSpPr>
        <p:spPr/>
        <p:txBody>
          <a:bodyPr/>
          <a:lstStyle/>
          <a:p>
            <a:pPr defTabSz="685800">
              <a:defRPr/>
            </a:pPr>
            <a:endParaRPr lang="en-US">
              <a:solidFill>
                <a:prstClr val="white"/>
              </a:solidFill>
              <a:latin typeface="Calibri"/>
            </a:endParaRPr>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F2F2F2"/>
                </a:solidFill>
                <a:latin typeface="Brush Script MT" panose="03060802040406070304" pitchFamily="66" charset="0"/>
                <a:cs typeface="Arial" panose="020B0604020202020204" pitchFamily="34" charset="0"/>
              </a:defRPr>
            </a:lvl1pPr>
            <a:lvl2pPr marL="557213" indent="-214313">
              <a:spcBef>
                <a:spcPct val="20000"/>
              </a:spcBef>
              <a:buFont typeface="Arial" panose="020B0604020202020204" pitchFamily="34" charset="0"/>
              <a:buChar char="–"/>
              <a:defRPr sz="2700">
                <a:solidFill>
                  <a:srgbClr val="F2F2F2"/>
                </a:solidFill>
                <a:latin typeface="Brush Script MT" panose="03060802040406070304" pitchFamily="66" charset="0"/>
                <a:cs typeface="Arial" panose="020B0604020202020204" pitchFamily="34" charset="0"/>
              </a:defRPr>
            </a:lvl2pPr>
            <a:lvl3pPr marL="857250" indent="-171450">
              <a:spcBef>
                <a:spcPct val="20000"/>
              </a:spcBef>
              <a:buFont typeface="Arial" panose="020B0604020202020204" pitchFamily="34" charset="0"/>
              <a:buChar char="•"/>
              <a:defRPr sz="2400">
                <a:solidFill>
                  <a:srgbClr val="F2F2F2"/>
                </a:solidFill>
                <a:latin typeface="Brush Script MT" panose="03060802040406070304" pitchFamily="66" charset="0"/>
                <a:cs typeface="Arial" panose="020B0604020202020204" pitchFamily="34" charset="0"/>
              </a:defRPr>
            </a:lvl3pPr>
            <a:lvl4pPr marL="1200150" indent="-171450">
              <a:spcBef>
                <a:spcPct val="20000"/>
              </a:spcBef>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4pPr>
            <a:lvl5pPr marL="1543050" indent="-171450">
              <a:spcBef>
                <a:spcPct val="20000"/>
              </a:spcBef>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5pPr>
            <a:lvl6pPr marL="18859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6pPr>
            <a:lvl7pPr marL="22288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7pPr>
            <a:lvl8pPr marL="25717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8pPr>
            <a:lvl9pPr marL="29146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9pPr>
          </a:lstStyle>
          <a:p>
            <a:pPr defTabSz="685800">
              <a:spcBef>
                <a:spcPct val="0"/>
              </a:spcBef>
              <a:buNone/>
            </a:pPr>
            <a:fld id="{8DE2779C-FE08-4F52-8DC2-830AF6B363F2}" type="slidenum">
              <a:rPr lang="en-US" altLang="en-US" sz="900">
                <a:solidFill>
                  <a:prstClr val="white"/>
                </a:solidFill>
                <a:latin typeface="Calibri" panose="020F0502020204030204" pitchFamily="34" charset="0"/>
              </a:rPr>
              <a:pPr defTabSz="685800">
                <a:spcBef>
                  <a:spcPct val="0"/>
                </a:spcBef>
                <a:buNone/>
              </a:pPr>
              <a:t>14</a:t>
            </a:fld>
            <a:endParaRPr lang="en-US" altLang="en-US" sz="900">
              <a:solidFill>
                <a:prstClr val="white"/>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81108523"/>
              </p:ext>
            </p:extLst>
          </p:nvPr>
        </p:nvGraphicFramePr>
        <p:xfrm>
          <a:off x="488732" y="283779"/>
          <a:ext cx="11414234" cy="6469400"/>
        </p:xfrm>
        <a:graphic>
          <a:graphicData uri="http://schemas.openxmlformats.org/drawingml/2006/table">
            <a:tbl>
              <a:tblPr firstRow="1" bandRow="1">
                <a:tableStyleId>{5C22544A-7EE6-4342-B048-85BDC9FD1C3A}</a:tableStyleId>
              </a:tblPr>
              <a:tblGrid>
                <a:gridCol w="5470634">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6195849">
                <a:tc>
                  <a:txBody>
                    <a:bodyPr/>
                    <a:lstStyle/>
                    <a:p>
                      <a:pPr algn="l" eaLnBrk="1" hangingPunct="1"/>
                      <a:r>
                        <a:rPr lang="en-US" altLang="en-US" sz="1800" b="1" u="sng" dirty="0" smtClean="0">
                          <a:solidFill>
                            <a:srgbClr val="92D050"/>
                          </a:solidFill>
                          <a:latin typeface="+mj-lt"/>
                        </a:rPr>
                        <a:t>#20</a:t>
                      </a:r>
                      <a:endParaRPr lang="en-US" altLang="en-US" sz="1800" b="1" u="sng" dirty="0" smtClean="0">
                        <a:solidFill>
                          <a:srgbClr val="92D050"/>
                        </a:solidFill>
                        <a:latin typeface="+mj-lt"/>
                      </a:endParaRPr>
                    </a:p>
                    <a:p>
                      <a:pPr algn="l" eaLnBrk="1" hangingPunct="1"/>
                      <a:r>
                        <a:rPr lang="en-US" sz="2400" b="0" dirty="0" smtClean="0">
                          <a:effectLst/>
                          <a:latin typeface="Calibri" panose="020F0502020204030204" pitchFamily="34" charset="0"/>
                        </a:rPr>
                        <a:t>Sofia made a picture graph to show how the students in her grade get to school each morning</a:t>
                      </a:r>
                      <a:r>
                        <a:rPr lang="en-US" sz="1400" dirty="0" smtClean="0">
                          <a:effectLst/>
                          <a:latin typeface="Verdana" panose="020B0604030504040204" pitchFamily="34" charset="0"/>
                        </a:rPr>
                        <a:t>.</a:t>
                      </a:r>
                      <a:br>
                        <a:rPr lang="en-US" sz="1400" dirty="0" smtClean="0">
                          <a:effectLst/>
                          <a:latin typeface="Verdana" panose="020B0604030504040204" pitchFamily="34" charset="0"/>
                        </a:rPr>
                      </a:br>
                      <a:endParaRPr lang="en-US" altLang="en-US" sz="1800" baseline="0" dirty="0" smtClean="0">
                        <a:solidFill>
                          <a:schemeClr val="bg1"/>
                        </a:solidFill>
                        <a:latin typeface="+mj-lt"/>
                      </a:endParaRPr>
                    </a:p>
                    <a:p>
                      <a:pPr algn="ctr" eaLnBrk="1" hangingPunct="1"/>
                      <a:endParaRPr lang="en-US" altLang="en-US" sz="1800" dirty="0" smtClean="0">
                        <a:solidFill>
                          <a:schemeClr val="bg1"/>
                        </a:solidFill>
                        <a:latin typeface="+mj-lt"/>
                      </a:endParaRPr>
                    </a:p>
                    <a:p>
                      <a:pPr algn="ctr" eaLnBrk="1" hangingPunct="1"/>
                      <a:endParaRPr lang="en-US" altLang="en-US" sz="1800" dirty="0" smtClean="0">
                        <a:solidFill>
                          <a:schemeClr val="bg1"/>
                        </a:solidFill>
                        <a:latin typeface="+mj-lt"/>
                      </a:endParaRPr>
                    </a:p>
                    <a:p>
                      <a:pPr algn="ctr" eaLnBrk="1" hangingPunct="1"/>
                      <a:endParaRPr lang="en-US" altLang="en-US" sz="1800" dirty="0" smtClean="0">
                        <a:solidFill>
                          <a:schemeClr val="bg1"/>
                        </a:solidFill>
                        <a:latin typeface="+mj-lt"/>
                      </a:endParaRPr>
                    </a:p>
                    <a:p>
                      <a:pPr algn="ctr" eaLnBrk="1" hangingPunct="1"/>
                      <a:endParaRPr lang="en-US" altLang="en-US" sz="1800" dirty="0" smtClean="0">
                        <a:solidFill>
                          <a:schemeClr val="bg1"/>
                        </a:solidFill>
                        <a:latin typeface="+mj-lt"/>
                      </a:endParaRPr>
                    </a:p>
                    <a:p>
                      <a:pPr algn="ctr" eaLnBrk="1" hangingPunct="1"/>
                      <a:endParaRPr lang="en-US" altLang="en-US" sz="1800" dirty="0" smtClean="0">
                        <a:solidFill>
                          <a:schemeClr val="bg1"/>
                        </a:solidFill>
                        <a:latin typeface="+mj-lt"/>
                      </a:endParaRPr>
                    </a:p>
                    <a:p>
                      <a:pPr algn="ctr" eaLnBrk="1" hangingPunct="1"/>
                      <a:endParaRPr lang="en-US" altLang="en-US" sz="1800" dirty="0" smtClean="0">
                        <a:solidFill>
                          <a:schemeClr val="bg1"/>
                        </a:solidFill>
                        <a:latin typeface="+mj-lt"/>
                      </a:endParaRPr>
                    </a:p>
                    <a:p>
                      <a:pPr algn="ctr" eaLnBrk="1" hangingPunct="1"/>
                      <a:endParaRPr lang="en-US" altLang="en-US" sz="800" dirty="0" smtClean="0">
                        <a:solidFill>
                          <a:schemeClr val="bg1"/>
                        </a:solidFill>
                        <a:latin typeface="+mj-lt"/>
                      </a:endParaRPr>
                    </a:p>
                    <a:p>
                      <a:pPr algn="l" eaLnBrk="1" hangingPunct="1"/>
                      <a:r>
                        <a:rPr lang="en-US" altLang="en-US" sz="2800" dirty="0" smtClean="0">
                          <a:solidFill>
                            <a:schemeClr val="bg1"/>
                          </a:solidFill>
                          <a:latin typeface="+mj-lt"/>
                        </a:rPr>
                        <a:t>Part A</a:t>
                      </a:r>
                    </a:p>
                    <a:p>
                      <a:pPr algn="l" eaLnBrk="1" hangingPunct="1"/>
                      <a:r>
                        <a:rPr lang="en-US" altLang="en-US" sz="2400" b="0" dirty="0" smtClean="0">
                          <a:solidFill>
                            <a:schemeClr val="bg1"/>
                          </a:solidFill>
                          <a:latin typeface="+mj-lt"/>
                        </a:rPr>
                        <a:t>How many students arrived</a:t>
                      </a:r>
                      <a:r>
                        <a:rPr lang="en-US" altLang="en-US" sz="2400" b="0" baseline="0" dirty="0" smtClean="0">
                          <a:solidFill>
                            <a:schemeClr val="bg1"/>
                          </a:solidFill>
                          <a:latin typeface="+mj-lt"/>
                        </a:rPr>
                        <a:t> by car, bus, walked, or biked? How can your prove your thinking?</a:t>
                      </a:r>
                    </a:p>
                    <a:p>
                      <a:pPr algn="l" eaLnBrk="1" hangingPunct="1"/>
                      <a:endParaRPr lang="en-US" altLang="en-US" sz="2400" b="0" baseline="0" dirty="0" smtClean="0">
                        <a:solidFill>
                          <a:schemeClr val="bg1"/>
                        </a:solidFill>
                        <a:latin typeface="+mj-lt"/>
                      </a:endParaRPr>
                    </a:p>
                    <a:p>
                      <a:pPr algn="l" eaLnBrk="1" hangingPunct="1"/>
                      <a:r>
                        <a:rPr lang="en-US" altLang="en-US" sz="2400" b="1" baseline="0" dirty="0" smtClean="0">
                          <a:solidFill>
                            <a:schemeClr val="bg1"/>
                          </a:solidFill>
                          <a:latin typeface="+mj-lt"/>
                        </a:rPr>
                        <a:t>Part B</a:t>
                      </a:r>
                    </a:p>
                    <a:p>
                      <a:pPr algn="l" eaLnBrk="1" hangingPunct="1"/>
                      <a:r>
                        <a:rPr lang="en-US" sz="2400" b="0" dirty="0" smtClean="0">
                          <a:effectLst/>
                          <a:latin typeface="+mn-lt"/>
                        </a:rPr>
                        <a:t>How many more students walk to school than ride the bus?</a:t>
                      </a:r>
                      <a:endParaRPr lang="en-US" altLang="en-US" sz="1800" dirty="0" smtClean="0">
                        <a:solidFill>
                          <a:schemeClr val="bg1"/>
                        </a:solidFill>
                        <a:latin typeface="+mj-lt"/>
                      </a:endParaRPr>
                    </a:p>
                  </a:txBody>
                  <a:tcPr marL="68580" marR="68580" marT="34300" marB="34300"/>
                </a:tc>
                <a:tc>
                  <a:txBody>
                    <a:bodyPr/>
                    <a:lstStyle/>
                    <a:p>
                      <a:pPr algn="l" eaLnBrk="1" hangingPunct="1"/>
                      <a:r>
                        <a:rPr lang="en-US" altLang="en-US" sz="1500" b="1" u="sng" kern="1200" dirty="0" smtClean="0">
                          <a:solidFill>
                            <a:srgbClr val="92D050"/>
                          </a:solidFill>
                          <a:latin typeface="+mn-lt"/>
                          <a:ea typeface="+mn-ea"/>
                          <a:cs typeface="+mn-cs"/>
                        </a:rPr>
                        <a:t>#21</a:t>
                      </a:r>
                      <a:endParaRPr lang="en-US" sz="1800" b="0" dirty="0" smtClean="0">
                        <a:solidFill>
                          <a:srgbClr val="92D050"/>
                        </a:solidFill>
                        <a:effectLst/>
                        <a:latin typeface="Verdana" panose="020B0604030504040204" pitchFamily="34" charset="0"/>
                      </a:endParaRPr>
                    </a:p>
                    <a:p>
                      <a:pPr algn="l" eaLnBrk="1" hangingPunct="1"/>
                      <a:endParaRPr lang="en-US" sz="1800" b="0" dirty="0" smtClean="0">
                        <a:effectLst/>
                        <a:latin typeface="Verdana" panose="020B0604030504040204" pitchFamily="34" charset="0"/>
                      </a:endParaRPr>
                    </a:p>
                    <a:p>
                      <a:pPr algn="l" eaLnBrk="1" hangingPunct="1"/>
                      <a:endParaRPr lang="en-US" sz="1800" b="0" dirty="0" smtClean="0">
                        <a:effectLst/>
                        <a:latin typeface="Verdana" panose="020B0604030504040204" pitchFamily="34" charset="0"/>
                      </a:endParaRPr>
                    </a:p>
                    <a:p>
                      <a:pPr algn="l" eaLnBrk="1" hangingPunct="1"/>
                      <a:endParaRPr lang="en-US" sz="1800" b="0" dirty="0" smtClean="0">
                        <a:effectLst/>
                        <a:latin typeface="Verdana" panose="020B0604030504040204" pitchFamily="34" charset="0"/>
                      </a:endParaRPr>
                    </a:p>
                    <a:p>
                      <a:pPr algn="l" eaLnBrk="1" hangingPunct="1"/>
                      <a:endParaRPr lang="en-US" sz="1800" b="0" dirty="0" smtClean="0">
                        <a:effectLst/>
                        <a:latin typeface="Verdana" panose="020B0604030504040204" pitchFamily="34" charset="0"/>
                      </a:endParaRPr>
                    </a:p>
                    <a:p>
                      <a:pPr algn="l" eaLnBrk="1" hangingPunct="1"/>
                      <a:endParaRPr lang="en-US" sz="1800" b="0" dirty="0" smtClean="0">
                        <a:effectLst/>
                        <a:latin typeface="Calibri" panose="020F0502020204030204" pitchFamily="34" charset="0"/>
                      </a:endParaRPr>
                    </a:p>
                    <a:p>
                      <a:pPr algn="l" eaLnBrk="1" hangingPunct="1"/>
                      <a:endParaRPr lang="en-US" sz="1000" b="0" dirty="0" smtClean="0">
                        <a:effectLst/>
                        <a:latin typeface="Calibri" panose="020F0502020204030204" pitchFamily="34" charset="0"/>
                      </a:endParaRPr>
                    </a:p>
                    <a:p>
                      <a:pPr algn="l" eaLnBrk="1" hangingPunct="1"/>
                      <a:r>
                        <a:rPr lang="en-US" sz="2400" b="0" dirty="0" smtClean="0">
                          <a:effectLst/>
                          <a:latin typeface="Calibri" panose="020F0502020204030204" pitchFamily="34" charset="0"/>
                        </a:rPr>
                        <a:t>Kelly </a:t>
                      </a:r>
                      <a:r>
                        <a:rPr lang="en-US" sz="2400" b="0" dirty="0" smtClean="0">
                          <a:effectLst/>
                          <a:latin typeface="Calibri" panose="020F0502020204030204" pitchFamily="34" charset="0"/>
                        </a:rPr>
                        <a:t>surveyed 10 of her </a:t>
                      </a:r>
                      <a:r>
                        <a:rPr lang="en-US" sz="2400" b="0" dirty="0" smtClean="0">
                          <a:effectLst/>
                          <a:latin typeface="Calibri" panose="020F0502020204030204" pitchFamily="34" charset="0"/>
                        </a:rPr>
                        <a:t>friends </a:t>
                      </a:r>
                      <a:r>
                        <a:rPr lang="en-US" sz="2400" b="0" dirty="0" smtClean="0">
                          <a:effectLst/>
                          <a:latin typeface="Calibri" panose="020F0502020204030204" pitchFamily="34" charset="0"/>
                        </a:rPr>
                        <a:t>to find their favorite</a:t>
                      </a:r>
                      <a:r>
                        <a:rPr lang="en-US" sz="2400" b="0" baseline="0" dirty="0" smtClean="0">
                          <a:effectLst/>
                          <a:latin typeface="Calibri" panose="020F0502020204030204" pitchFamily="34" charset="0"/>
                        </a:rPr>
                        <a:t> </a:t>
                      </a:r>
                      <a:r>
                        <a:rPr lang="en-US" sz="2400" b="0" baseline="0" dirty="0" smtClean="0">
                          <a:effectLst/>
                          <a:latin typeface="Calibri" panose="020F0502020204030204" pitchFamily="34" charset="0"/>
                        </a:rPr>
                        <a:t>pet</a:t>
                      </a:r>
                      <a:r>
                        <a:rPr lang="en-US" sz="2400" b="0" dirty="0" smtClean="0">
                          <a:effectLst/>
                          <a:latin typeface="Calibri" panose="020F0502020204030204" pitchFamily="34" charset="0"/>
                        </a:rPr>
                        <a:t>.  Two people said rabbits. Three people said cats. Five people said dogs. Kelly is going to make a graph to show her results. </a:t>
                      </a:r>
                    </a:p>
                    <a:p>
                      <a:pPr marL="171450" indent="-171450" algn="l" eaLnBrk="1" hangingPunct="1">
                        <a:buFont typeface="Arial" panose="020B0604020202020204" pitchFamily="34" charset="0"/>
                        <a:buChar char="•"/>
                      </a:pPr>
                      <a:endParaRPr lang="en-US" altLang="en-US" sz="1800" b="0" u="none" kern="1200" baseline="0" dirty="0" smtClean="0">
                        <a:solidFill>
                          <a:schemeClr val="bg1"/>
                        </a:solidFill>
                        <a:effectLst/>
                        <a:latin typeface="Verdana" panose="020B0604030504040204" pitchFamily="34" charset="0"/>
                        <a:ea typeface="+mn-ea"/>
                        <a:cs typeface="+mn-cs"/>
                      </a:endParaRPr>
                    </a:p>
                    <a:p>
                      <a:pPr marL="0" indent="0" algn="l" eaLnBrk="1" hangingPunct="1">
                        <a:buFont typeface="Arial" panose="020B0604020202020204" pitchFamily="34" charset="0"/>
                        <a:buNone/>
                      </a:pPr>
                      <a:r>
                        <a:rPr lang="en-US" altLang="en-US" sz="2800" b="1" u="none" kern="1200" baseline="0" dirty="0" smtClean="0">
                          <a:solidFill>
                            <a:schemeClr val="bg1"/>
                          </a:solidFill>
                          <a:effectLst/>
                          <a:latin typeface="+mn-lt"/>
                          <a:ea typeface="+mn-ea"/>
                          <a:cs typeface="+mn-cs"/>
                        </a:rPr>
                        <a:t>Part A</a:t>
                      </a:r>
                    </a:p>
                    <a:p>
                      <a:pPr marL="0" indent="0" algn="l" eaLnBrk="1" hangingPunct="1">
                        <a:buFont typeface="Arial" panose="020B0604020202020204" pitchFamily="34" charset="0"/>
                        <a:buNone/>
                      </a:pPr>
                      <a:r>
                        <a:rPr lang="en-US" altLang="en-US" sz="2400" b="0" u="none" kern="1200" baseline="0" dirty="0" smtClean="0">
                          <a:solidFill>
                            <a:schemeClr val="bg1"/>
                          </a:solidFill>
                          <a:effectLst/>
                          <a:latin typeface="+mn-lt"/>
                          <a:ea typeface="+mn-ea"/>
                          <a:cs typeface="+mn-cs"/>
                        </a:rPr>
                        <a:t>Draw a pictograph to illustrate the data from Kelly’s survey.</a:t>
                      </a:r>
                    </a:p>
                    <a:p>
                      <a:pPr marL="0" indent="0" algn="l" eaLnBrk="1" hangingPunct="1">
                        <a:buFont typeface="Arial" panose="020B0604020202020204" pitchFamily="34" charset="0"/>
                        <a:buNone/>
                      </a:pPr>
                      <a:endParaRPr lang="en-US" altLang="en-US" sz="2400" b="0" u="none" kern="1200" baseline="0" dirty="0" smtClean="0">
                        <a:solidFill>
                          <a:schemeClr val="bg1"/>
                        </a:solidFill>
                        <a:effectLst/>
                        <a:latin typeface="+mn-lt"/>
                        <a:ea typeface="+mn-ea"/>
                        <a:cs typeface="+mn-cs"/>
                      </a:endParaRPr>
                    </a:p>
                    <a:p>
                      <a:pPr marL="0" indent="0" algn="l" eaLnBrk="1" hangingPunct="1">
                        <a:buFont typeface="Arial" panose="020B0604020202020204" pitchFamily="34" charset="0"/>
                        <a:buNone/>
                      </a:pPr>
                      <a:r>
                        <a:rPr lang="en-US" altLang="en-US" sz="2800" b="1" u="none" kern="1200" baseline="0" dirty="0" smtClean="0">
                          <a:solidFill>
                            <a:schemeClr val="bg1"/>
                          </a:solidFill>
                          <a:effectLst/>
                          <a:latin typeface="+mn-lt"/>
                          <a:ea typeface="+mn-ea"/>
                          <a:cs typeface="+mn-cs"/>
                        </a:rPr>
                        <a:t>Part B</a:t>
                      </a:r>
                    </a:p>
                    <a:p>
                      <a:pPr marL="0" indent="0" algn="l" eaLnBrk="1" hangingPunct="1">
                        <a:buFont typeface="Arial" panose="020B0604020202020204" pitchFamily="34" charset="0"/>
                        <a:buNone/>
                      </a:pPr>
                      <a:r>
                        <a:rPr lang="en-US" altLang="en-US" sz="2400" b="0" u="none" kern="1200" baseline="0" dirty="0" smtClean="0">
                          <a:solidFill>
                            <a:schemeClr val="bg1"/>
                          </a:solidFill>
                          <a:effectLst/>
                          <a:latin typeface="+mn-lt"/>
                          <a:ea typeface="+mn-ea"/>
                          <a:cs typeface="+mn-cs"/>
                        </a:rPr>
                        <a:t>Draw a bar graph to illustrate the data from Kelly’s survey.</a:t>
                      </a:r>
                    </a:p>
                    <a:p>
                      <a:pPr marL="0" indent="0" algn="l" eaLnBrk="1" hangingPunct="1">
                        <a:buFont typeface="Arial" panose="020B0604020202020204" pitchFamily="34" charset="0"/>
                        <a:buNone/>
                      </a:pPr>
                      <a:endParaRPr lang="en-US" altLang="en-US" sz="1500" b="0" u="none" kern="1200" baseline="0" dirty="0" smtClean="0">
                        <a:solidFill>
                          <a:schemeClr val="bg1"/>
                        </a:solidFill>
                        <a:effectLst/>
                        <a:latin typeface="+mn-lt"/>
                        <a:ea typeface="+mn-ea"/>
                        <a:cs typeface="+mn-cs"/>
                      </a:endParaRPr>
                    </a:p>
                  </a:txBody>
                  <a:tcPr marL="68580" marR="68580" marT="34300" marB="34300"/>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a:stretch>
            <a:fillRect/>
          </a:stretch>
        </p:blipFill>
        <p:spPr>
          <a:xfrm>
            <a:off x="7914290" y="415219"/>
            <a:ext cx="1890110" cy="1323076"/>
          </a:xfrm>
          <a:prstGeom prst="rect">
            <a:avLst/>
          </a:prstGeom>
        </p:spPr>
      </p:pic>
      <p:pic>
        <p:nvPicPr>
          <p:cNvPr id="6" name="Picture 5"/>
          <p:cNvPicPr>
            <a:picLocks noChangeAspect="1"/>
          </p:cNvPicPr>
          <p:nvPr/>
        </p:nvPicPr>
        <p:blipFill>
          <a:blip r:embed="rId3"/>
          <a:stretch>
            <a:fillRect/>
          </a:stretch>
        </p:blipFill>
        <p:spPr>
          <a:xfrm>
            <a:off x="2405434" y="1615298"/>
            <a:ext cx="3206729" cy="2294551"/>
          </a:xfrm>
          <a:prstGeom prst="rect">
            <a:avLst/>
          </a:prstGeom>
        </p:spPr>
      </p:pic>
    </p:spTree>
    <p:extLst>
      <p:ext uri="{BB962C8B-B14F-4D97-AF65-F5344CB8AC3E}">
        <p14:creationId xmlns:p14="http://schemas.microsoft.com/office/powerpoint/2010/main" val="2429603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defTabSz="685800">
              <a:defRPr/>
            </a:pPr>
            <a:endParaRPr lang="en-US">
              <a:solidFill>
                <a:prstClr val="white"/>
              </a:solidFill>
              <a:latin typeface="Calibri"/>
            </a:endParaRPr>
          </a:p>
        </p:txBody>
      </p:sp>
      <p:sp>
        <p:nvSpPr>
          <p:cNvPr id="3" name="Footer Placeholder 2"/>
          <p:cNvSpPr>
            <a:spLocks noGrp="1"/>
          </p:cNvSpPr>
          <p:nvPr>
            <p:ph type="ftr" sz="quarter" idx="11"/>
          </p:nvPr>
        </p:nvSpPr>
        <p:spPr/>
        <p:txBody>
          <a:bodyPr/>
          <a:lstStyle/>
          <a:p>
            <a:pPr defTabSz="685800">
              <a:defRPr/>
            </a:pPr>
            <a:endParaRPr lang="en-US">
              <a:solidFill>
                <a:prstClr val="white"/>
              </a:solidFill>
              <a:latin typeface="Calibri"/>
            </a:endParaRPr>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F2F2F2"/>
                </a:solidFill>
                <a:latin typeface="Brush Script MT" panose="03060802040406070304" pitchFamily="66" charset="0"/>
                <a:cs typeface="Arial" panose="020B0604020202020204" pitchFamily="34" charset="0"/>
              </a:defRPr>
            </a:lvl1pPr>
            <a:lvl2pPr marL="557213" indent="-214313">
              <a:spcBef>
                <a:spcPct val="20000"/>
              </a:spcBef>
              <a:buFont typeface="Arial" panose="020B0604020202020204" pitchFamily="34" charset="0"/>
              <a:buChar char="–"/>
              <a:defRPr sz="2700">
                <a:solidFill>
                  <a:srgbClr val="F2F2F2"/>
                </a:solidFill>
                <a:latin typeface="Brush Script MT" panose="03060802040406070304" pitchFamily="66" charset="0"/>
                <a:cs typeface="Arial" panose="020B0604020202020204" pitchFamily="34" charset="0"/>
              </a:defRPr>
            </a:lvl2pPr>
            <a:lvl3pPr marL="857250" indent="-171450">
              <a:spcBef>
                <a:spcPct val="20000"/>
              </a:spcBef>
              <a:buFont typeface="Arial" panose="020B0604020202020204" pitchFamily="34" charset="0"/>
              <a:buChar char="•"/>
              <a:defRPr sz="2400">
                <a:solidFill>
                  <a:srgbClr val="F2F2F2"/>
                </a:solidFill>
                <a:latin typeface="Brush Script MT" panose="03060802040406070304" pitchFamily="66" charset="0"/>
                <a:cs typeface="Arial" panose="020B0604020202020204" pitchFamily="34" charset="0"/>
              </a:defRPr>
            </a:lvl3pPr>
            <a:lvl4pPr marL="1200150" indent="-171450">
              <a:spcBef>
                <a:spcPct val="20000"/>
              </a:spcBef>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4pPr>
            <a:lvl5pPr marL="1543050" indent="-171450">
              <a:spcBef>
                <a:spcPct val="20000"/>
              </a:spcBef>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5pPr>
            <a:lvl6pPr marL="18859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6pPr>
            <a:lvl7pPr marL="22288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7pPr>
            <a:lvl8pPr marL="25717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8pPr>
            <a:lvl9pPr marL="29146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9pPr>
          </a:lstStyle>
          <a:p>
            <a:pPr defTabSz="685800">
              <a:spcBef>
                <a:spcPct val="0"/>
              </a:spcBef>
              <a:buNone/>
            </a:pPr>
            <a:fld id="{C1F85D38-22A9-4491-91A2-9F189B4AD976}" type="slidenum">
              <a:rPr lang="en-US" altLang="en-US" sz="900">
                <a:solidFill>
                  <a:prstClr val="white"/>
                </a:solidFill>
                <a:latin typeface="Calibri" panose="020F0502020204030204" pitchFamily="34" charset="0"/>
              </a:rPr>
              <a:pPr defTabSz="685800">
                <a:spcBef>
                  <a:spcPct val="0"/>
                </a:spcBef>
                <a:buNone/>
              </a:pPr>
              <a:t>15</a:t>
            </a:fld>
            <a:endParaRPr lang="en-US" altLang="en-US" sz="900">
              <a:solidFill>
                <a:prstClr val="white"/>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07840317"/>
              </p:ext>
            </p:extLst>
          </p:nvPr>
        </p:nvGraphicFramePr>
        <p:xfrm>
          <a:off x="362608" y="299544"/>
          <a:ext cx="11508826" cy="6545588"/>
        </p:xfrm>
        <a:graphic>
          <a:graphicData uri="http://schemas.openxmlformats.org/drawingml/2006/table">
            <a:tbl>
              <a:tblPr firstRow="1" bandRow="1">
                <a:tableStyleId>{5C22544A-7EE6-4342-B048-85BDC9FD1C3A}</a:tableStyleId>
              </a:tblPr>
              <a:tblGrid>
                <a:gridCol w="11508826">
                  <a:extLst>
                    <a:ext uri="{9D8B030D-6E8A-4147-A177-3AD203B41FA5}">
                      <a16:colId xmlns:a16="http://schemas.microsoft.com/office/drawing/2014/main" val="20000"/>
                    </a:ext>
                  </a:extLst>
                </a:gridCol>
              </a:tblGrid>
              <a:tr h="6313981">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100" b="1" kern="1200" dirty="0" smtClean="0">
                          <a:solidFill>
                            <a:srgbClr val="92D050"/>
                          </a:solidFill>
                          <a:effectLst/>
                          <a:latin typeface="+mn-lt"/>
                          <a:ea typeface="+mn-ea"/>
                          <a:cs typeface="+mn-cs"/>
                        </a:rPr>
                        <a:t>#22</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1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0" kern="1200" dirty="0" smtClean="0">
                          <a:solidFill>
                            <a:schemeClr val="lt1"/>
                          </a:solidFill>
                          <a:effectLst/>
                          <a:latin typeface="+mn-lt"/>
                          <a:ea typeface="+mn-ea"/>
                          <a:cs typeface="+mn-cs"/>
                        </a:rPr>
                        <a:t>The </a:t>
                      </a:r>
                      <a:r>
                        <a:rPr lang="en-US" sz="2800" b="0" kern="1200" dirty="0" smtClean="0">
                          <a:solidFill>
                            <a:schemeClr val="lt1"/>
                          </a:solidFill>
                          <a:effectLst/>
                          <a:latin typeface="+mn-lt"/>
                          <a:ea typeface="+mn-ea"/>
                          <a:cs typeface="+mn-cs"/>
                        </a:rPr>
                        <a:t>bar graph shows the number of colored M&amp;M’s                                           </a:t>
                      </a:r>
                      <a:r>
                        <a:rPr lang="en-US" sz="2800" b="0" kern="1200" dirty="0" smtClean="0">
                          <a:solidFill>
                            <a:schemeClr val="lt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0" kern="1200" dirty="0" smtClean="0">
                          <a:solidFill>
                            <a:schemeClr val="lt1"/>
                          </a:solidFill>
                          <a:effectLst/>
                          <a:latin typeface="+mn-lt"/>
                          <a:ea typeface="+mn-ea"/>
                          <a:cs typeface="+mn-cs"/>
                        </a:rPr>
                        <a:t> </a:t>
                      </a:r>
                      <a:r>
                        <a:rPr lang="en-US" sz="2800" b="0" kern="1200" dirty="0" smtClean="0">
                          <a:solidFill>
                            <a:schemeClr val="lt1"/>
                          </a:solidFill>
                          <a:effectLst/>
                          <a:latin typeface="+mn-lt"/>
                          <a:ea typeface="+mn-ea"/>
                          <a:cs typeface="+mn-cs"/>
                        </a:rPr>
                        <a:t>in a</a:t>
                      </a:r>
                      <a:r>
                        <a:rPr lang="en-US" sz="2800" b="0" kern="1200" baseline="0" dirty="0" smtClean="0">
                          <a:solidFill>
                            <a:schemeClr val="lt1"/>
                          </a:solidFill>
                          <a:effectLst/>
                          <a:latin typeface="+mn-lt"/>
                          <a:ea typeface="+mn-ea"/>
                          <a:cs typeface="+mn-cs"/>
                        </a:rPr>
                        <a:t> large bag.</a:t>
                      </a:r>
                      <a:endParaRPr lang="en-US" sz="28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u="none" baseline="0" dirty="0" smtClean="0">
                          <a:latin typeface="+mj-lt"/>
                        </a:rPr>
                        <a:t>*have students to draw this graph in their journals</a:t>
                      </a:r>
                      <a:r>
                        <a:rPr lang="en-US" sz="2800" u="sng" baseline="0" dirty="0" smtClean="0">
                          <a:latin typeface="+mj-lt"/>
                        </a:rPr>
                        <a:t>                           </a:t>
                      </a:r>
                      <a:r>
                        <a:rPr lang="en-US" sz="2800" b="0" u="none" baseline="0" dirty="0" smtClean="0">
                          <a:latin typeface="+mj-lt"/>
                        </a:rPr>
                        <a:t>                                                                                                                                                    </a:t>
                      </a:r>
                      <a:r>
                        <a:rPr lang="en-US" sz="2800" b="0" dirty="0" smtClean="0"/>
                        <a:t> </a:t>
                      </a:r>
                      <a:endParaRPr lang="en-US" sz="2800" b="1" dirty="0" smtClean="0"/>
                    </a:p>
                    <a:p>
                      <a:r>
                        <a:rPr lang="en-US" sz="2800" b="1" u="sng" kern="1200" dirty="0" smtClean="0">
                          <a:solidFill>
                            <a:schemeClr val="lt1"/>
                          </a:solidFill>
                          <a:effectLst/>
                          <a:latin typeface="+mn-lt"/>
                          <a:ea typeface="+mn-ea"/>
                          <a:cs typeface="+mn-cs"/>
                        </a:rPr>
                        <a:t>Part A </a:t>
                      </a:r>
                    </a:p>
                    <a:p>
                      <a:r>
                        <a:rPr lang="en-US" sz="2800" b="0" kern="1200" dirty="0" smtClean="0">
                          <a:solidFill>
                            <a:schemeClr val="lt1"/>
                          </a:solidFill>
                          <a:effectLst/>
                          <a:latin typeface="+mn-lt"/>
                          <a:ea typeface="+mn-ea"/>
                          <a:cs typeface="+mn-cs"/>
                        </a:rPr>
                        <a:t>What scale was</a:t>
                      </a:r>
                      <a:r>
                        <a:rPr lang="en-US" sz="2800" b="0" kern="1200" baseline="0" dirty="0" smtClean="0">
                          <a:solidFill>
                            <a:schemeClr val="lt1"/>
                          </a:solidFill>
                          <a:effectLst/>
                          <a:latin typeface="+mn-lt"/>
                          <a:ea typeface="+mn-ea"/>
                          <a:cs typeface="+mn-cs"/>
                        </a:rPr>
                        <a:t> used on this M&amp;M Bar Graph? How </a:t>
                      </a:r>
                      <a:r>
                        <a:rPr lang="en-US" sz="2800" b="0" kern="1200" baseline="0" dirty="0" smtClean="0">
                          <a:solidFill>
                            <a:schemeClr val="lt1"/>
                          </a:solidFill>
                          <a:effectLst/>
                          <a:latin typeface="+mn-lt"/>
                          <a:ea typeface="+mn-ea"/>
                          <a:cs typeface="+mn-cs"/>
                        </a:rPr>
                        <a:t>would </a:t>
                      </a:r>
                      <a:r>
                        <a:rPr lang="en-US" sz="2800" b="0" kern="1200" baseline="0" dirty="0" smtClean="0">
                          <a:solidFill>
                            <a:schemeClr val="lt1"/>
                          </a:solidFill>
                          <a:effectLst/>
                          <a:latin typeface="+mn-lt"/>
                          <a:ea typeface="+mn-ea"/>
                          <a:cs typeface="+mn-cs"/>
                        </a:rPr>
                        <a:t>a pictograph look if the scale was 10?</a:t>
                      </a:r>
                      <a:endParaRPr lang="en-US" sz="2800" b="0" kern="1200" dirty="0" smtClean="0">
                        <a:solidFill>
                          <a:schemeClr val="lt1"/>
                        </a:solidFill>
                        <a:effectLst/>
                        <a:latin typeface="+mn-lt"/>
                        <a:ea typeface="+mn-ea"/>
                        <a:cs typeface="+mn-cs"/>
                      </a:endParaRPr>
                    </a:p>
                    <a:p>
                      <a:endParaRPr lang="en-US" sz="1600" b="0" kern="1200" dirty="0" smtClean="0">
                        <a:solidFill>
                          <a:schemeClr val="lt1"/>
                        </a:solidFill>
                        <a:effectLst/>
                        <a:latin typeface="+mn-lt"/>
                        <a:ea typeface="+mn-ea"/>
                        <a:cs typeface="+mn-cs"/>
                      </a:endParaRPr>
                    </a:p>
                    <a:p>
                      <a:r>
                        <a:rPr lang="en-US" sz="2800" b="1" u="sng" kern="1200" dirty="0" smtClean="0">
                          <a:solidFill>
                            <a:schemeClr val="lt1"/>
                          </a:solidFill>
                          <a:effectLst/>
                          <a:latin typeface="+mn-lt"/>
                          <a:ea typeface="+mn-ea"/>
                          <a:cs typeface="+mn-cs"/>
                        </a:rPr>
                        <a:t>Part B</a:t>
                      </a:r>
                    </a:p>
                    <a:p>
                      <a:r>
                        <a:rPr lang="en-US" sz="2800" b="0" kern="1200" dirty="0" smtClean="0">
                          <a:solidFill>
                            <a:schemeClr val="lt1"/>
                          </a:solidFill>
                          <a:effectLst/>
                          <a:latin typeface="+mn-lt"/>
                          <a:ea typeface="+mn-ea"/>
                          <a:cs typeface="+mn-cs"/>
                        </a:rPr>
                        <a:t>What</a:t>
                      </a:r>
                      <a:r>
                        <a:rPr lang="en-US" sz="2800" b="0" kern="1200" baseline="0" dirty="0" smtClean="0">
                          <a:solidFill>
                            <a:schemeClr val="lt1"/>
                          </a:solidFill>
                          <a:effectLst/>
                          <a:latin typeface="+mn-lt"/>
                          <a:ea typeface="+mn-ea"/>
                          <a:cs typeface="+mn-cs"/>
                        </a:rPr>
                        <a:t> is the value of each color on the graph?</a:t>
                      </a:r>
                      <a:endParaRPr lang="en-US" sz="2800" b="0" kern="1200" dirty="0" smtClean="0">
                        <a:solidFill>
                          <a:schemeClr val="lt1"/>
                        </a:solidFill>
                        <a:effectLst/>
                        <a:latin typeface="+mn-lt"/>
                        <a:ea typeface="+mn-ea"/>
                        <a:cs typeface="+mn-cs"/>
                      </a:endParaRPr>
                    </a:p>
                    <a:p>
                      <a:endParaRPr lang="en-US" sz="1600" b="0" kern="1200" dirty="0" smtClean="0">
                        <a:solidFill>
                          <a:schemeClr val="lt1"/>
                        </a:solidFill>
                        <a:effectLst/>
                        <a:latin typeface="+mn-lt"/>
                        <a:ea typeface="+mn-ea"/>
                        <a:cs typeface="+mn-cs"/>
                      </a:endParaRPr>
                    </a:p>
                    <a:p>
                      <a:r>
                        <a:rPr lang="en-US" sz="2800" b="1" u="sng" kern="1200" dirty="0" smtClean="0">
                          <a:solidFill>
                            <a:schemeClr val="lt1"/>
                          </a:solidFill>
                          <a:effectLst/>
                          <a:latin typeface="+mn-lt"/>
                          <a:ea typeface="+mn-ea"/>
                          <a:cs typeface="+mn-cs"/>
                        </a:rPr>
                        <a:t>Part C</a:t>
                      </a:r>
                    </a:p>
                    <a:p>
                      <a:r>
                        <a:rPr lang="en-US" sz="2800" b="0" i="0" u="none" strike="noStrike" kern="1200" baseline="0" dirty="0" smtClean="0">
                          <a:solidFill>
                            <a:schemeClr val="lt1"/>
                          </a:solidFill>
                          <a:latin typeface="+mn-lt"/>
                          <a:ea typeface="+mn-ea"/>
                          <a:cs typeface="+mn-cs"/>
                        </a:rPr>
                        <a:t>How many M&amp;M’s are there altogether?  What strategy can you use to prove your thinking?</a:t>
                      </a:r>
                      <a:endParaRPr lang="en-US" sz="2800" b="0" kern="1200" dirty="0" smtClean="0">
                        <a:solidFill>
                          <a:schemeClr val="lt1"/>
                        </a:solidFill>
                        <a:effectLst/>
                        <a:latin typeface="+mn-lt"/>
                        <a:ea typeface="+mn-ea"/>
                        <a:cs typeface="+mn-cs"/>
                      </a:endParaRPr>
                    </a:p>
                    <a:p>
                      <a:endParaRPr lang="en-US" sz="1500" b="0" dirty="0" smtClean="0"/>
                    </a:p>
                  </a:txBody>
                  <a:tcPr marL="68580" marR="68580" marT="34294" marB="34294"/>
                </a:tc>
                <a:extLst>
                  <a:ext uri="{0D108BD9-81ED-4DB2-BD59-A6C34878D82A}">
                    <a16:rowId xmlns:a16="http://schemas.microsoft.com/office/drawing/2014/main" val="10000"/>
                  </a:ext>
                </a:extLst>
              </a:tr>
            </a:tbl>
          </a:graphicData>
        </a:graphic>
      </p:graphicFrame>
      <p:pic>
        <p:nvPicPr>
          <p:cNvPr id="6" name="Picture 5"/>
          <p:cNvPicPr>
            <a:picLocks noChangeAspect="1"/>
          </p:cNvPicPr>
          <p:nvPr/>
        </p:nvPicPr>
        <p:blipFill>
          <a:blip r:embed="rId2"/>
          <a:stretch>
            <a:fillRect/>
          </a:stretch>
        </p:blipFill>
        <p:spPr>
          <a:xfrm>
            <a:off x="8403021" y="299543"/>
            <a:ext cx="3125075" cy="2703050"/>
          </a:xfrm>
          <a:prstGeom prst="rect">
            <a:avLst/>
          </a:prstGeom>
        </p:spPr>
      </p:pic>
    </p:spTree>
    <p:extLst>
      <p:ext uri="{BB962C8B-B14F-4D97-AF65-F5344CB8AC3E}">
        <p14:creationId xmlns:p14="http://schemas.microsoft.com/office/powerpoint/2010/main" val="1012918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defTabSz="685800">
              <a:defRPr/>
            </a:pPr>
            <a:endParaRPr lang="en-US">
              <a:solidFill>
                <a:prstClr val="white"/>
              </a:solidFill>
              <a:latin typeface="Calibri"/>
            </a:endParaRPr>
          </a:p>
        </p:txBody>
      </p:sp>
      <p:sp>
        <p:nvSpPr>
          <p:cNvPr id="3" name="Footer Placeholder 2"/>
          <p:cNvSpPr>
            <a:spLocks noGrp="1"/>
          </p:cNvSpPr>
          <p:nvPr>
            <p:ph type="ftr" sz="quarter" idx="11"/>
          </p:nvPr>
        </p:nvSpPr>
        <p:spPr/>
        <p:txBody>
          <a:bodyPr/>
          <a:lstStyle/>
          <a:p>
            <a:pPr defTabSz="685800">
              <a:defRPr/>
            </a:pPr>
            <a:endParaRPr lang="en-US">
              <a:solidFill>
                <a:prstClr val="white"/>
              </a:solidFill>
              <a:latin typeface="Calibri"/>
            </a:endParaRPr>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F2F2F2"/>
                </a:solidFill>
                <a:latin typeface="Brush Script MT" panose="03060802040406070304" pitchFamily="66" charset="0"/>
                <a:cs typeface="Arial" panose="020B0604020202020204" pitchFamily="34" charset="0"/>
              </a:defRPr>
            </a:lvl1pPr>
            <a:lvl2pPr marL="557213" indent="-214313">
              <a:spcBef>
                <a:spcPct val="20000"/>
              </a:spcBef>
              <a:buFont typeface="Arial" panose="020B0604020202020204" pitchFamily="34" charset="0"/>
              <a:buChar char="–"/>
              <a:defRPr sz="2700">
                <a:solidFill>
                  <a:srgbClr val="F2F2F2"/>
                </a:solidFill>
                <a:latin typeface="Brush Script MT" panose="03060802040406070304" pitchFamily="66" charset="0"/>
                <a:cs typeface="Arial" panose="020B0604020202020204" pitchFamily="34" charset="0"/>
              </a:defRPr>
            </a:lvl2pPr>
            <a:lvl3pPr marL="857250" indent="-171450">
              <a:spcBef>
                <a:spcPct val="20000"/>
              </a:spcBef>
              <a:buFont typeface="Arial" panose="020B0604020202020204" pitchFamily="34" charset="0"/>
              <a:buChar char="•"/>
              <a:defRPr sz="2400">
                <a:solidFill>
                  <a:srgbClr val="F2F2F2"/>
                </a:solidFill>
                <a:latin typeface="Brush Script MT" panose="03060802040406070304" pitchFamily="66" charset="0"/>
                <a:cs typeface="Arial" panose="020B0604020202020204" pitchFamily="34" charset="0"/>
              </a:defRPr>
            </a:lvl3pPr>
            <a:lvl4pPr marL="1200150" indent="-171450">
              <a:spcBef>
                <a:spcPct val="20000"/>
              </a:spcBef>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4pPr>
            <a:lvl5pPr marL="1543050" indent="-171450">
              <a:spcBef>
                <a:spcPct val="20000"/>
              </a:spcBef>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5pPr>
            <a:lvl6pPr marL="18859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6pPr>
            <a:lvl7pPr marL="22288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7pPr>
            <a:lvl8pPr marL="25717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8pPr>
            <a:lvl9pPr marL="29146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9pPr>
          </a:lstStyle>
          <a:p>
            <a:pPr defTabSz="685800">
              <a:spcBef>
                <a:spcPct val="0"/>
              </a:spcBef>
              <a:buNone/>
            </a:pPr>
            <a:fld id="{8DE2779C-FE08-4F52-8DC2-830AF6B363F2}" type="slidenum">
              <a:rPr lang="en-US" altLang="en-US" sz="900">
                <a:solidFill>
                  <a:prstClr val="white"/>
                </a:solidFill>
                <a:latin typeface="Calibri" panose="020F0502020204030204" pitchFamily="34" charset="0"/>
              </a:rPr>
              <a:pPr defTabSz="685800">
                <a:spcBef>
                  <a:spcPct val="0"/>
                </a:spcBef>
                <a:buNone/>
              </a:pPr>
              <a:t>16</a:t>
            </a:fld>
            <a:endParaRPr lang="en-US" altLang="en-US" sz="900">
              <a:solidFill>
                <a:prstClr val="white"/>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00405945"/>
              </p:ext>
            </p:extLst>
          </p:nvPr>
        </p:nvGraphicFramePr>
        <p:xfrm>
          <a:off x="204952" y="110359"/>
          <a:ext cx="11808372" cy="6503167"/>
        </p:xfrm>
        <a:graphic>
          <a:graphicData uri="http://schemas.openxmlformats.org/drawingml/2006/table">
            <a:tbl>
              <a:tblPr firstRow="1" bandRow="1">
                <a:tableStyleId>{5C22544A-7EE6-4342-B048-85BDC9FD1C3A}</a:tableStyleId>
              </a:tblPr>
              <a:tblGrid>
                <a:gridCol w="5927834">
                  <a:extLst>
                    <a:ext uri="{9D8B030D-6E8A-4147-A177-3AD203B41FA5}">
                      <a16:colId xmlns:a16="http://schemas.microsoft.com/office/drawing/2014/main" val="20000"/>
                    </a:ext>
                  </a:extLst>
                </a:gridCol>
                <a:gridCol w="5880538">
                  <a:extLst>
                    <a:ext uri="{9D8B030D-6E8A-4147-A177-3AD203B41FA5}">
                      <a16:colId xmlns:a16="http://schemas.microsoft.com/office/drawing/2014/main" val="20001"/>
                    </a:ext>
                  </a:extLst>
                </a:gridCol>
              </a:tblGrid>
              <a:tr h="6503167">
                <a:tc>
                  <a:txBody>
                    <a:bodyPr/>
                    <a:lstStyle/>
                    <a:p>
                      <a:pPr algn="l" eaLnBrk="1" hangingPunct="1"/>
                      <a:r>
                        <a:rPr lang="en-US" altLang="en-US" sz="1500" b="1" u="sng" dirty="0" smtClean="0">
                          <a:solidFill>
                            <a:srgbClr val="92D050"/>
                          </a:solidFill>
                          <a:latin typeface="+mj-lt"/>
                        </a:rPr>
                        <a:t>#23</a:t>
                      </a:r>
                      <a:endParaRPr lang="en-US" altLang="en-US" sz="1500" b="1" u="sng" dirty="0" smtClean="0">
                        <a:solidFill>
                          <a:srgbClr val="92D050"/>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mn-lt"/>
                          <a:ea typeface="+mn-ea"/>
                          <a:cs typeface="+mn-cs"/>
                        </a:rPr>
                        <a:t>Lin asked some of her friends what  season of the  year  they were born. </a:t>
                      </a:r>
                      <a:r>
                        <a:rPr lang="en-US" sz="1400" dirty="0" smtClean="0">
                          <a:effectLst/>
                          <a:latin typeface="Verdana" panose="020B0604030504040204" pitchFamily="34" charset="0"/>
                        </a:rPr>
                        <a:t/>
                      </a:r>
                      <a:br>
                        <a:rPr lang="en-US" sz="1400" dirty="0" smtClean="0">
                          <a:effectLst/>
                          <a:latin typeface="Verdana" panose="020B0604030504040204" pitchFamily="34" charset="0"/>
                        </a:rPr>
                      </a:br>
                      <a:endParaRPr lang="en-US" sz="1800" baseline="0" dirty="0" smtClean="0">
                        <a:solidFill>
                          <a:schemeClr val="bg1"/>
                        </a:solidFill>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u="sng" dirty="0" smtClean="0">
                          <a:solidFill>
                            <a:schemeClr val="bg1"/>
                          </a:solidFill>
                          <a:latin typeface="+mj-lt"/>
                        </a:rPr>
                        <a:t>Part 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white"/>
                          </a:solidFill>
                          <a:effectLst/>
                          <a:uLnTx/>
                          <a:uFillTx/>
                          <a:latin typeface="+mn-lt"/>
                          <a:ea typeface="+mn-ea"/>
                          <a:cs typeface="+mn-cs"/>
                        </a:rPr>
                        <a:t>Make a picture graph to display the data with a title and key for your graph.</a:t>
                      </a:r>
                    </a:p>
                    <a:p>
                      <a:pPr algn="l" eaLnBrk="1" hangingPunct="1"/>
                      <a:endParaRPr lang="en-US" altLang="en-US" sz="2400" b="0" baseline="0" dirty="0" smtClean="0">
                        <a:solidFill>
                          <a:schemeClr val="bg1"/>
                        </a:solidFill>
                        <a:latin typeface="+mj-lt"/>
                      </a:endParaRPr>
                    </a:p>
                    <a:p>
                      <a:pPr algn="l" eaLnBrk="1" hangingPunct="1"/>
                      <a:r>
                        <a:rPr lang="en-US" altLang="en-US" sz="2400" b="1" u="sng" baseline="0" dirty="0" smtClean="0">
                          <a:solidFill>
                            <a:schemeClr val="bg1"/>
                          </a:solidFill>
                          <a:latin typeface="+mj-lt"/>
                        </a:rPr>
                        <a:t>Part 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white"/>
                          </a:solidFill>
                          <a:effectLst/>
                          <a:uLnTx/>
                          <a:uFillTx/>
                          <a:latin typeface="+mn-lt"/>
                          <a:ea typeface="+mn-ea"/>
                          <a:cs typeface="+mn-cs"/>
                        </a:rPr>
                        <a:t>Make a bar graph to display the data.                                               </a:t>
                      </a:r>
                    </a:p>
                  </a:txBody>
                  <a:tcPr marL="68580" marR="68580" marT="34300" marB="34300"/>
                </a:tc>
                <a:tc>
                  <a:txBody>
                    <a:bodyPr/>
                    <a:lstStyle/>
                    <a:p>
                      <a:pPr algn="l" eaLnBrk="1" hangingPunct="1"/>
                      <a:r>
                        <a:rPr lang="en-US" altLang="en-US" sz="1500" b="1" u="sng" kern="1200" dirty="0" smtClean="0">
                          <a:solidFill>
                            <a:srgbClr val="92D050"/>
                          </a:solidFill>
                          <a:latin typeface="+mn-lt"/>
                          <a:ea typeface="+mn-ea"/>
                          <a:cs typeface="+mn-cs"/>
                        </a:rPr>
                        <a:t>#24</a:t>
                      </a:r>
                      <a:endParaRPr lang="en-US" sz="1800" b="0" dirty="0" smtClean="0">
                        <a:solidFill>
                          <a:srgbClr val="92D050"/>
                        </a:solidFill>
                        <a:effectLst/>
                        <a:latin typeface="Verdana" panose="020B0604030504040204" pitchFamily="34" charset="0"/>
                      </a:endParaRPr>
                    </a:p>
                    <a:p>
                      <a:pPr algn="l" eaLnBrk="1" hangingPunct="1"/>
                      <a:endParaRPr lang="en-US" sz="1800" b="0" dirty="0" smtClean="0">
                        <a:effectLst/>
                        <a:latin typeface="Verdana" panose="020B0604030504040204" pitchFamily="34" charset="0"/>
                      </a:endParaRPr>
                    </a:p>
                    <a:p>
                      <a:pPr algn="l" eaLnBrk="1" hangingPunct="1"/>
                      <a:r>
                        <a:rPr lang="en-US" sz="1800" b="0" dirty="0" smtClean="0">
                          <a:effectLst/>
                          <a:latin typeface="Calibri" panose="020F0502020204030204" pitchFamily="34" charset="0"/>
                        </a:rPr>
                        <a:t> </a:t>
                      </a:r>
                      <a:endParaRPr lang="en-US" altLang="en-US" sz="1500" b="0" u="none" kern="1200" baseline="0" dirty="0" smtClean="0">
                        <a:solidFill>
                          <a:schemeClr val="bg1"/>
                        </a:solidFill>
                        <a:effectLst/>
                        <a:latin typeface="Verdana" panose="020B0604030504040204" pitchFamily="34" charset="0"/>
                        <a:ea typeface="+mn-ea"/>
                        <a:cs typeface="+mn-cs"/>
                      </a:endParaRPr>
                    </a:p>
                    <a:p>
                      <a:pPr marL="0" indent="0" algn="l" eaLnBrk="1" hangingPunct="1">
                        <a:buFont typeface="Arial" panose="020B0604020202020204" pitchFamily="34" charset="0"/>
                        <a:buNone/>
                      </a:pPr>
                      <a:endParaRPr lang="en-US" altLang="en-US" sz="2100" b="1" u="none" kern="1200" baseline="0" dirty="0" smtClean="0">
                        <a:solidFill>
                          <a:schemeClr val="bg1"/>
                        </a:solidFill>
                        <a:effectLst/>
                        <a:latin typeface="+mn-lt"/>
                        <a:ea typeface="+mn-ea"/>
                        <a:cs typeface="+mn-cs"/>
                      </a:endParaRPr>
                    </a:p>
                    <a:p>
                      <a:pPr marL="0" indent="0" algn="l" eaLnBrk="1" hangingPunct="1">
                        <a:buFont typeface="Arial" panose="020B0604020202020204" pitchFamily="34" charset="0"/>
                        <a:buNone/>
                      </a:pPr>
                      <a:endParaRPr lang="en-US" altLang="en-US" sz="2100" b="1" u="none" kern="1200" baseline="0" dirty="0" smtClean="0">
                        <a:solidFill>
                          <a:schemeClr val="bg1"/>
                        </a:solidFill>
                        <a:effectLst/>
                        <a:latin typeface="+mn-lt"/>
                        <a:ea typeface="+mn-ea"/>
                        <a:cs typeface="+mn-cs"/>
                      </a:endParaRPr>
                    </a:p>
                    <a:p>
                      <a:pPr marL="0" indent="0" algn="l" eaLnBrk="1" hangingPunct="1">
                        <a:buFont typeface="Arial" panose="020B0604020202020204" pitchFamily="34" charset="0"/>
                        <a:buNone/>
                      </a:pPr>
                      <a:endParaRPr lang="en-US" altLang="en-US" sz="2100" b="1" u="none" kern="1200" baseline="0" dirty="0" smtClean="0">
                        <a:solidFill>
                          <a:schemeClr val="bg1"/>
                        </a:solidFill>
                        <a:effectLst/>
                        <a:latin typeface="+mn-lt"/>
                        <a:ea typeface="+mn-ea"/>
                        <a:cs typeface="+mn-cs"/>
                      </a:endParaRPr>
                    </a:p>
                    <a:p>
                      <a:pPr marL="0" indent="0" algn="l" eaLnBrk="1" hangingPunct="1">
                        <a:buFont typeface="Arial" panose="020B0604020202020204" pitchFamily="34" charset="0"/>
                        <a:buNone/>
                      </a:pPr>
                      <a:endParaRPr lang="en-US" altLang="en-US" sz="2100" b="1" u="none" kern="1200" baseline="0" dirty="0" smtClean="0">
                        <a:solidFill>
                          <a:schemeClr val="bg1"/>
                        </a:solidFill>
                        <a:effectLst/>
                        <a:latin typeface="+mn-lt"/>
                        <a:ea typeface="+mn-ea"/>
                        <a:cs typeface="+mn-cs"/>
                      </a:endParaRPr>
                    </a:p>
                    <a:p>
                      <a:pPr marL="0" indent="0" algn="l" eaLnBrk="1" hangingPunct="1">
                        <a:buFont typeface="Arial" panose="020B0604020202020204" pitchFamily="34" charset="0"/>
                        <a:buNone/>
                      </a:pPr>
                      <a:endParaRPr lang="en-US" altLang="en-US" sz="2100" b="1" u="none" kern="1200" baseline="0" dirty="0" smtClean="0">
                        <a:solidFill>
                          <a:schemeClr val="bg1"/>
                        </a:solidFill>
                        <a:effectLst/>
                        <a:latin typeface="+mn-lt"/>
                        <a:ea typeface="+mn-ea"/>
                        <a:cs typeface="+mn-cs"/>
                      </a:endParaRPr>
                    </a:p>
                    <a:p>
                      <a:pPr marL="0" indent="0" algn="l" eaLnBrk="1" hangingPunct="1">
                        <a:buFont typeface="Arial" panose="020B0604020202020204" pitchFamily="34" charset="0"/>
                        <a:buNone/>
                      </a:pPr>
                      <a:endParaRPr lang="en-US" altLang="en-US" sz="2100" b="1" u="none" kern="1200" baseline="0" dirty="0" smtClean="0">
                        <a:solidFill>
                          <a:schemeClr val="bg1"/>
                        </a:solidFill>
                        <a:effectLst/>
                        <a:latin typeface="+mn-lt"/>
                        <a:ea typeface="+mn-ea"/>
                        <a:cs typeface="+mn-cs"/>
                      </a:endParaRPr>
                    </a:p>
                    <a:p>
                      <a:pPr marL="0" indent="0" algn="l" eaLnBrk="1" hangingPunct="1">
                        <a:buFont typeface="Arial" panose="020B0604020202020204" pitchFamily="34" charset="0"/>
                        <a:buNone/>
                      </a:pPr>
                      <a:r>
                        <a:rPr lang="en-US" altLang="en-US" sz="3200" b="1" u="none" kern="1200" baseline="0" dirty="0" smtClean="0">
                          <a:solidFill>
                            <a:schemeClr val="bg1"/>
                          </a:solidFill>
                          <a:effectLst/>
                          <a:latin typeface="+mn-lt"/>
                          <a:ea typeface="+mn-ea"/>
                          <a:cs typeface="+mn-cs"/>
                        </a:rPr>
                        <a:t>Part A</a:t>
                      </a:r>
                    </a:p>
                    <a:p>
                      <a:pPr marL="0" indent="0" algn="l" eaLnBrk="1" hangingPunct="1">
                        <a:buFont typeface="Arial" panose="020B0604020202020204" pitchFamily="34" charset="0"/>
                        <a:buNone/>
                      </a:pPr>
                      <a:r>
                        <a:rPr lang="en-US" altLang="en-US" sz="2800" b="0" u="none" kern="1200" baseline="0" dirty="0" smtClean="0">
                          <a:solidFill>
                            <a:schemeClr val="bg1"/>
                          </a:solidFill>
                          <a:effectLst/>
                          <a:latin typeface="+mn-lt"/>
                          <a:ea typeface="+mn-ea"/>
                          <a:cs typeface="+mn-cs"/>
                        </a:rPr>
                        <a:t>Create a bar  graph to represent  the data.</a:t>
                      </a:r>
                    </a:p>
                    <a:p>
                      <a:pPr marL="0" indent="0" algn="l" eaLnBrk="1" hangingPunct="1">
                        <a:buFont typeface="Arial" panose="020B0604020202020204" pitchFamily="34" charset="0"/>
                        <a:buNone/>
                      </a:pPr>
                      <a:endParaRPr lang="en-US" altLang="en-US" sz="2800" b="0" u="none" kern="1200" baseline="0" dirty="0" smtClean="0">
                        <a:solidFill>
                          <a:schemeClr val="bg1"/>
                        </a:solidFill>
                        <a:effectLst/>
                        <a:latin typeface="+mn-lt"/>
                        <a:ea typeface="+mn-ea"/>
                        <a:cs typeface="+mn-cs"/>
                      </a:endParaRPr>
                    </a:p>
                    <a:p>
                      <a:pPr marL="0" indent="0" algn="l" eaLnBrk="1" hangingPunct="1">
                        <a:buFont typeface="Arial" panose="020B0604020202020204" pitchFamily="34" charset="0"/>
                        <a:buNone/>
                      </a:pPr>
                      <a:r>
                        <a:rPr lang="en-US" altLang="en-US" sz="3200" b="1" u="none" kern="1200" baseline="0" dirty="0" smtClean="0">
                          <a:solidFill>
                            <a:schemeClr val="bg1"/>
                          </a:solidFill>
                          <a:effectLst/>
                          <a:latin typeface="+mn-lt"/>
                          <a:ea typeface="+mn-ea"/>
                          <a:cs typeface="+mn-cs"/>
                        </a:rPr>
                        <a:t>Part B</a:t>
                      </a:r>
                    </a:p>
                    <a:p>
                      <a:pPr marL="0" indent="0" algn="l" eaLnBrk="1" hangingPunct="1">
                        <a:buFont typeface="Arial" panose="020B0604020202020204" pitchFamily="34" charset="0"/>
                        <a:buNone/>
                      </a:pPr>
                      <a:r>
                        <a:rPr lang="en-US" altLang="en-US" sz="2800" b="0" u="none" kern="1200" baseline="0" dirty="0" smtClean="0">
                          <a:solidFill>
                            <a:schemeClr val="bg1"/>
                          </a:solidFill>
                          <a:effectLst/>
                          <a:latin typeface="+mn-lt"/>
                          <a:ea typeface="+mn-ea"/>
                          <a:cs typeface="+mn-cs"/>
                        </a:rPr>
                        <a:t>How many more students like apples compared to  mangoes?</a:t>
                      </a:r>
                    </a:p>
                  </a:txBody>
                  <a:tcPr marL="68580" marR="68580" marT="34300" marB="34300"/>
                </a:tc>
                <a:extLst>
                  <a:ext uri="{0D108BD9-81ED-4DB2-BD59-A6C34878D82A}">
                    <a16:rowId xmlns:a16="http://schemas.microsoft.com/office/drawing/2014/main" val="10000"/>
                  </a:ext>
                </a:extLst>
              </a:tr>
            </a:tbl>
          </a:graphicData>
        </a:graphic>
      </p:graphicFrame>
      <p:pic>
        <p:nvPicPr>
          <p:cNvPr id="8" name="Picture 7"/>
          <p:cNvPicPr>
            <a:picLocks noChangeAspect="1"/>
          </p:cNvPicPr>
          <p:nvPr/>
        </p:nvPicPr>
        <p:blipFill>
          <a:blip r:embed="rId2"/>
          <a:stretch>
            <a:fillRect/>
          </a:stretch>
        </p:blipFill>
        <p:spPr>
          <a:xfrm>
            <a:off x="1625600" y="175900"/>
            <a:ext cx="3517757" cy="2276196"/>
          </a:xfrm>
          <a:prstGeom prst="rect">
            <a:avLst/>
          </a:prstGeom>
        </p:spPr>
      </p:pic>
      <p:pic>
        <p:nvPicPr>
          <p:cNvPr id="9" name="Picture 8"/>
          <p:cNvPicPr>
            <a:picLocks noChangeAspect="1"/>
          </p:cNvPicPr>
          <p:nvPr/>
        </p:nvPicPr>
        <p:blipFill>
          <a:blip r:embed="rId3"/>
          <a:stretch>
            <a:fillRect/>
          </a:stretch>
        </p:blipFill>
        <p:spPr>
          <a:xfrm>
            <a:off x="8026400" y="175900"/>
            <a:ext cx="2704279" cy="3196468"/>
          </a:xfrm>
          <a:prstGeom prst="rect">
            <a:avLst/>
          </a:prstGeom>
        </p:spPr>
      </p:pic>
    </p:spTree>
    <p:extLst>
      <p:ext uri="{BB962C8B-B14F-4D97-AF65-F5344CB8AC3E}">
        <p14:creationId xmlns:p14="http://schemas.microsoft.com/office/powerpoint/2010/main" val="382309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defTabSz="685800">
              <a:defRPr/>
            </a:pPr>
            <a:endParaRPr lang="en-US">
              <a:solidFill>
                <a:prstClr val="white"/>
              </a:solidFill>
              <a:latin typeface="Calibri"/>
            </a:endParaRPr>
          </a:p>
        </p:txBody>
      </p:sp>
      <p:sp>
        <p:nvSpPr>
          <p:cNvPr id="3" name="Footer Placeholder 2"/>
          <p:cNvSpPr>
            <a:spLocks noGrp="1"/>
          </p:cNvSpPr>
          <p:nvPr>
            <p:ph type="ftr" sz="quarter" idx="11"/>
          </p:nvPr>
        </p:nvSpPr>
        <p:spPr/>
        <p:txBody>
          <a:bodyPr/>
          <a:lstStyle/>
          <a:p>
            <a:pPr defTabSz="685800">
              <a:defRPr/>
            </a:pPr>
            <a:endParaRPr lang="en-US">
              <a:solidFill>
                <a:prstClr val="white"/>
              </a:solidFill>
              <a:latin typeface="Calibri"/>
            </a:endParaRPr>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F2F2F2"/>
                </a:solidFill>
                <a:latin typeface="Brush Script MT" panose="03060802040406070304" pitchFamily="66" charset="0"/>
                <a:cs typeface="Arial" panose="020B0604020202020204" pitchFamily="34" charset="0"/>
              </a:defRPr>
            </a:lvl1pPr>
            <a:lvl2pPr marL="557213" indent="-214313">
              <a:spcBef>
                <a:spcPct val="20000"/>
              </a:spcBef>
              <a:buFont typeface="Arial" panose="020B0604020202020204" pitchFamily="34" charset="0"/>
              <a:buChar char="–"/>
              <a:defRPr sz="2700">
                <a:solidFill>
                  <a:srgbClr val="F2F2F2"/>
                </a:solidFill>
                <a:latin typeface="Brush Script MT" panose="03060802040406070304" pitchFamily="66" charset="0"/>
                <a:cs typeface="Arial" panose="020B0604020202020204" pitchFamily="34" charset="0"/>
              </a:defRPr>
            </a:lvl2pPr>
            <a:lvl3pPr marL="857250" indent="-171450">
              <a:spcBef>
                <a:spcPct val="20000"/>
              </a:spcBef>
              <a:buFont typeface="Arial" panose="020B0604020202020204" pitchFamily="34" charset="0"/>
              <a:buChar char="•"/>
              <a:defRPr sz="2400">
                <a:solidFill>
                  <a:srgbClr val="F2F2F2"/>
                </a:solidFill>
                <a:latin typeface="Brush Script MT" panose="03060802040406070304" pitchFamily="66" charset="0"/>
                <a:cs typeface="Arial" panose="020B0604020202020204" pitchFamily="34" charset="0"/>
              </a:defRPr>
            </a:lvl3pPr>
            <a:lvl4pPr marL="1200150" indent="-171450">
              <a:spcBef>
                <a:spcPct val="20000"/>
              </a:spcBef>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4pPr>
            <a:lvl5pPr marL="1543050" indent="-171450">
              <a:spcBef>
                <a:spcPct val="20000"/>
              </a:spcBef>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5pPr>
            <a:lvl6pPr marL="18859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6pPr>
            <a:lvl7pPr marL="22288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7pPr>
            <a:lvl8pPr marL="25717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8pPr>
            <a:lvl9pPr marL="29146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9pPr>
          </a:lstStyle>
          <a:p>
            <a:pPr defTabSz="685800">
              <a:spcBef>
                <a:spcPct val="0"/>
              </a:spcBef>
              <a:buNone/>
            </a:pPr>
            <a:fld id="{C1F85D38-22A9-4491-91A2-9F189B4AD976}" type="slidenum">
              <a:rPr lang="en-US" altLang="en-US" sz="900">
                <a:solidFill>
                  <a:prstClr val="white"/>
                </a:solidFill>
                <a:latin typeface="Calibri" panose="020F0502020204030204" pitchFamily="34" charset="0"/>
              </a:rPr>
              <a:pPr defTabSz="685800">
                <a:spcBef>
                  <a:spcPct val="0"/>
                </a:spcBef>
                <a:buNone/>
              </a:pPr>
              <a:t>17</a:t>
            </a:fld>
            <a:endParaRPr lang="en-US" altLang="en-US" sz="900">
              <a:solidFill>
                <a:prstClr val="white"/>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68498186"/>
              </p:ext>
            </p:extLst>
          </p:nvPr>
        </p:nvGraphicFramePr>
        <p:xfrm>
          <a:off x="299546" y="126124"/>
          <a:ext cx="11729544" cy="6487402"/>
        </p:xfrm>
        <a:graphic>
          <a:graphicData uri="http://schemas.openxmlformats.org/drawingml/2006/table">
            <a:tbl>
              <a:tblPr firstRow="1" bandRow="1">
                <a:tableStyleId>{5C22544A-7EE6-4342-B048-85BDC9FD1C3A}</a:tableStyleId>
              </a:tblPr>
              <a:tblGrid>
                <a:gridCol w="11729544">
                  <a:extLst>
                    <a:ext uri="{9D8B030D-6E8A-4147-A177-3AD203B41FA5}">
                      <a16:colId xmlns:a16="http://schemas.microsoft.com/office/drawing/2014/main" val="20000"/>
                    </a:ext>
                  </a:extLst>
                </a:gridCol>
              </a:tblGrid>
              <a:tr h="6487402">
                <a:tc>
                  <a:txBody>
                    <a:bodyPr/>
                    <a:lstStyle/>
                    <a:p>
                      <a:pPr marL="0" marR="0">
                        <a:lnSpc>
                          <a:spcPct val="107000"/>
                        </a:lnSpc>
                        <a:spcBef>
                          <a:spcPts val="0"/>
                        </a:spcBef>
                        <a:spcAft>
                          <a:spcPts val="1200"/>
                        </a:spcAft>
                      </a:pPr>
                      <a:r>
                        <a:rPr lang="en-US" sz="2100" b="1" kern="1200" dirty="0" smtClean="0">
                          <a:solidFill>
                            <a:schemeClr val="lt1"/>
                          </a:solidFill>
                          <a:effectLst/>
                          <a:latin typeface="+mn-lt"/>
                          <a:ea typeface="+mn-ea"/>
                          <a:cs typeface="+mn-cs"/>
                        </a:rPr>
                        <a:t> </a:t>
                      </a:r>
                      <a:r>
                        <a:rPr lang="en-US" sz="3300" dirty="0" smtClean="0">
                          <a:effectLst/>
                          <a:latin typeface="Times New Roman" panose="02020603050405020304" pitchFamily="18" charset="0"/>
                          <a:ea typeface="Calibri" panose="020F0502020204030204" pitchFamily="34" charset="0"/>
                        </a:rPr>
                        <a:t> </a:t>
                      </a:r>
                      <a:r>
                        <a:rPr lang="en-US" sz="3300" dirty="0" smtClean="0">
                          <a:solidFill>
                            <a:srgbClr val="92D050"/>
                          </a:solidFill>
                          <a:effectLst/>
                          <a:latin typeface="Times New Roman" panose="02020603050405020304" pitchFamily="18" charset="0"/>
                          <a:ea typeface="Calibri" panose="020F0502020204030204" pitchFamily="34" charset="0"/>
                        </a:rPr>
                        <a:t>#25</a:t>
                      </a:r>
                    </a:p>
                    <a:p>
                      <a:pPr marL="0" marR="0">
                        <a:lnSpc>
                          <a:spcPct val="107000"/>
                        </a:lnSpc>
                        <a:spcBef>
                          <a:spcPts val="0"/>
                        </a:spcBef>
                        <a:spcAft>
                          <a:spcPts val="1200"/>
                        </a:spcAft>
                      </a:pPr>
                      <a:r>
                        <a:rPr lang="en-US" sz="2000" b="0" dirty="0" smtClean="0">
                          <a:effectLst/>
                          <a:latin typeface="Arial" panose="020B0604020202020204" pitchFamily="34" charset="0"/>
                          <a:ea typeface="Calibri" panose="020F0502020204030204" pitchFamily="34" charset="0"/>
                          <a:cs typeface="Arial" panose="020B0604020202020204" pitchFamily="34" charset="0"/>
                        </a:rPr>
                        <a:t>The</a:t>
                      </a:r>
                      <a:r>
                        <a:rPr lang="en-US" sz="2000" b="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2000" b="0" baseline="0" dirty="0" smtClean="0">
                          <a:effectLst/>
                          <a:latin typeface="Arial" panose="020B0604020202020204" pitchFamily="34" charset="0"/>
                          <a:ea typeface="Calibri" panose="020F0502020204030204" pitchFamily="34" charset="0"/>
                          <a:cs typeface="Arial" panose="020B0604020202020204" pitchFamily="34" charset="0"/>
                        </a:rPr>
                        <a:t>graph below shows the number of  </a:t>
                      </a:r>
                      <a:r>
                        <a:rPr lang="en-US" sz="2000" b="0" baseline="0" dirty="0" smtClean="0">
                          <a:effectLst/>
                          <a:latin typeface="Arial" panose="020B0604020202020204" pitchFamily="34" charset="0"/>
                          <a:ea typeface="Calibri" panose="020F0502020204030204" pitchFamily="34" charset="0"/>
                          <a:cs typeface="Arial" panose="020B0604020202020204" pitchFamily="34" charset="0"/>
                        </a:rPr>
                        <a:t>each </a:t>
                      </a:r>
                      <a:r>
                        <a:rPr lang="en-US" sz="2000" b="0" baseline="0" dirty="0" smtClean="0">
                          <a:effectLst/>
                          <a:latin typeface="Arial" panose="020B0604020202020204" pitchFamily="34" charset="0"/>
                          <a:ea typeface="Calibri" panose="020F0502020204030204" pitchFamily="34" charset="0"/>
                          <a:cs typeface="Arial" panose="020B0604020202020204" pitchFamily="34" charset="0"/>
                        </a:rPr>
                        <a:t>type of muffin  </a:t>
                      </a:r>
                      <a:r>
                        <a:rPr lang="en-US" sz="2000" b="0" baseline="0" dirty="0" smtClean="0">
                          <a:effectLst/>
                          <a:latin typeface="Arial" panose="020B0604020202020204" pitchFamily="34" charset="0"/>
                          <a:ea typeface="Calibri" panose="020F0502020204030204" pitchFamily="34" charset="0"/>
                          <a:cs typeface="Arial" panose="020B0604020202020204" pitchFamily="34" charset="0"/>
                        </a:rPr>
                        <a:t>                                                                                sold </a:t>
                      </a:r>
                      <a:r>
                        <a:rPr lang="en-US" sz="2000" b="0" baseline="0" dirty="0" smtClean="0">
                          <a:effectLst/>
                          <a:latin typeface="Arial" panose="020B0604020202020204" pitchFamily="34" charset="0"/>
                          <a:ea typeface="Calibri" panose="020F0502020204030204" pitchFamily="34" charset="0"/>
                          <a:cs typeface="Arial" panose="020B0604020202020204" pitchFamily="34" charset="0"/>
                        </a:rPr>
                        <a:t>at a bakery one morning.   </a:t>
                      </a:r>
                      <a:endParaRPr lang="en-US" sz="4000" dirty="0" smtClean="0">
                        <a:effectLst/>
                        <a:latin typeface="Times New Roman" panose="02020603050405020304" pitchFamily="18" charset="0"/>
                        <a:ea typeface="Calibri" panose="020F0502020204030204" pitchFamily="34" charset="0"/>
                      </a:endParaRPr>
                    </a:p>
                    <a:p>
                      <a:pPr marL="0" marR="0">
                        <a:lnSpc>
                          <a:spcPct val="107000"/>
                        </a:lnSpc>
                        <a:spcBef>
                          <a:spcPts val="0"/>
                        </a:spcBef>
                        <a:spcAft>
                          <a:spcPts val="1200"/>
                        </a:spcAft>
                      </a:pPr>
                      <a:endParaRPr lang="en-US" sz="2400" b="1" dirty="0" smtClean="0"/>
                    </a:p>
                    <a:p>
                      <a:r>
                        <a:rPr lang="en-US" sz="2400" b="1" u="sng" kern="1200" dirty="0" smtClean="0">
                          <a:solidFill>
                            <a:schemeClr val="lt1"/>
                          </a:solidFill>
                          <a:effectLst/>
                          <a:latin typeface="+mn-lt"/>
                          <a:ea typeface="+mn-ea"/>
                          <a:cs typeface="+mn-cs"/>
                        </a:rPr>
                        <a:t>Part A </a:t>
                      </a:r>
                    </a:p>
                    <a:p>
                      <a:r>
                        <a:rPr lang="en-US" sz="2400" b="0" kern="1200" dirty="0" smtClean="0">
                          <a:solidFill>
                            <a:schemeClr val="lt1"/>
                          </a:solidFill>
                          <a:effectLst/>
                          <a:latin typeface="+mn-lt"/>
                          <a:ea typeface="+mn-ea"/>
                          <a:cs typeface="+mn-cs"/>
                        </a:rPr>
                        <a:t>What numeric</a:t>
                      </a:r>
                      <a:r>
                        <a:rPr lang="en-US" sz="2400" b="0" kern="1200" baseline="0" dirty="0" smtClean="0">
                          <a:solidFill>
                            <a:schemeClr val="lt1"/>
                          </a:solidFill>
                          <a:effectLst/>
                          <a:latin typeface="+mn-lt"/>
                          <a:ea typeface="+mn-ea"/>
                          <a:cs typeface="+mn-cs"/>
                        </a:rPr>
                        <a:t> scale was used for the number of muffins sold?  Create your own bar graph using the amount of apples, lemons, and bran muffins sold.</a:t>
                      </a:r>
                    </a:p>
                    <a:p>
                      <a:endParaRPr lang="en-US" sz="2400" b="1" u="none" kern="1200" baseline="0" dirty="0" smtClean="0">
                        <a:solidFill>
                          <a:schemeClr val="lt1"/>
                        </a:solidFill>
                        <a:effectLst/>
                        <a:latin typeface="+mn-lt"/>
                        <a:ea typeface="+mn-ea"/>
                        <a:cs typeface="+mn-cs"/>
                      </a:endParaRPr>
                    </a:p>
                    <a:p>
                      <a:r>
                        <a:rPr lang="en-US" sz="2400" b="1" u="sng" kern="1200" baseline="0" dirty="0" smtClean="0">
                          <a:solidFill>
                            <a:schemeClr val="lt1"/>
                          </a:solidFill>
                          <a:effectLst/>
                          <a:latin typeface="+mn-lt"/>
                          <a:ea typeface="+mn-ea"/>
                          <a:cs typeface="+mn-cs"/>
                        </a:rPr>
                        <a:t>Part B</a:t>
                      </a:r>
                      <a:endParaRPr lang="en-US" sz="3600" b="1" u="sng"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lt1"/>
                          </a:solidFill>
                          <a:effectLst/>
                          <a:latin typeface="+mn-lt"/>
                          <a:ea typeface="+mn-ea"/>
                          <a:cs typeface="+mn-cs"/>
                        </a:rPr>
                        <a:t>What</a:t>
                      </a:r>
                      <a:r>
                        <a:rPr lang="en-US" sz="2400" b="0" kern="1200" baseline="0" dirty="0" smtClean="0">
                          <a:solidFill>
                            <a:schemeClr val="lt1"/>
                          </a:solidFill>
                          <a:effectLst/>
                          <a:latin typeface="+mn-lt"/>
                          <a:ea typeface="+mn-ea"/>
                          <a:cs typeface="+mn-cs"/>
                        </a:rPr>
                        <a:t> is the difference between the number of apples and bran muffins sold?  How can you prove your thinking?</a:t>
                      </a:r>
                    </a:p>
                    <a:p>
                      <a:endParaRPr lang="en-US" sz="1400" b="0" kern="1200" dirty="0" smtClean="0">
                        <a:solidFill>
                          <a:schemeClr val="lt1"/>
                        </a:solidFill>
                        <a:effectLst/>
                        <a:latin typeface="+mn-lt"/>
                        <a:ea typeface="+mn-ea"/>
                        <a:cs typeface="+mn-cs"/>
                      </a:endParaRPr>
                    </a:p>
                    <a:p>
                      <a:r>
                        <a:rPr lang="en-US" sz="2400" b="1" u="sng" kern="1200" dirty="0" smtClean="0">
                          <a:solidFill>
                            <a:schemeClr val="lt1"/>
                          </a:solidFill>
                          <a:effectLst/>
                          <a:latin typeface="+mn-lt"/>
                          <a:ea typeface="+mn-ea"/>
                          <a:cs typeface="+mn-cs"/>
                        </a:rPr>
                        <a:t>Part C</a:t>
                      </a:r>
                    </a:p>
                    <a:p>
                      <a:r>
                        <a:rPr lang="en-US" sz="2400" b="0" i="0" u="none" strike="noStrike" kern="1200" baseline="0" dirty="0" smtClean="0">
                          <a:solidFill>
                            <a:schemeClr val="lt1"/>
                          </a:solidFill>
                          <a:effectLst/>
                          <a:latin typeface="+mn-lt"/>
                          <a:ea typeface="+mn-ea"/>
                          <a:cs typeface="+mn-cs"/>
                        </a:rPr>
                        <a:t>How many muffins in all were sold in one morning?</a:t>
                      </a:r>
                      <a:endParaRPr lang="en-US" sz="2400" b="0" kern="1200" dirty="0" smtClean="0">
                        <a:solidFill>
                          <a:schemeClr val="lt1"/>
                        </a:solidFill>
                        <a:effectLst/>
                        <a:latin typeface="+mn-lt"/>
                        <a:ea typeface="+mn-ea"/>
                        <a:cs typeface="+mn-cs"/>
                      </a:endParaRPr>
                    </a:p>
                    <a:p>
                      <a:endParaRPr lang="en-US" sz="1500" b="0" dirty="0" smtClean="0"/>
                    </a:p>
                  </a:txBody>
                  <a:tcPr marL="68580" marR="68580" marT="34294" marB="34294"/>
                </a:tc>
                <a:extLst>
                  <a:ext uri="{0D108BD9-81ED-4DB2-BD59-A6C34878D82A}">
                    <a16:rowId xmlns:a16="http://schemas.microsoft.com/office/drawing/2014/main" val="10000"/>
                  </a:ext>
                </a:extLst>
              </a:tr>
            </a:tbl>
          </a:graphicData>
        </a:graphic>
      </p:graphicFrame>
      <p:pic>
        <p:nvPicPr>
          <p:cNvPr id="7" name="Picture 6"/>
          <p:cNvPicPr>
            <a:picLocks noChangeAspect="1"/>
          </p:cNvPicPr>
          <p:nvPr/>
        </p:nvPicPr>
        <p:blipFill>
          <a:blip r:embed="rId2"/>
          <a:stretch>
            <a:fillRect/>
          </a:stretch>
        </p:blipFill>
        <p:spPr>
          <a:xfrm>
            <a:off x="8339083" y="240533"/>
            <a:ext cx="7705834" cy="2565402"/>
          </a:xfrm>
          <a:prstGeom prst="rect">
            <a:avLst/>
          </a:prstGeom>
        </p:spPr>
      </p:pic>
    </p:spTree>
    <p:extLst>
      <p:ext uri="{BB962C8B-B14F-4D97-AF65-F5344CB8AC3E}">
        <p14:creationId xmlns:p14="http://schemas.microsoft.com/office/powerpoint/2010/main" val="1980552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defTabSz="685800">
              <a:defRPr/>
            </a:pPr>
            <a:endParaRPr lang="en-US">
              <a:solidFill>
                <a:prstClr val="white"/>
              </a:solidFill>
              <a:latin typeface="Calibri"/>
            </a:endParaRPr>
          </a:p>
        </p:txBody>
      </p:sp>
      <p:sp>
        <p:nvSpPr>
          <p:cNvPr id="3" name="Footer Placeholder 2"/>
          <p:cNvSpPr>
            <a:spLocks noGrp="1"/>
          </p:cNvSpPr>
          <p:nvPr>
            <p:ph type="ftr" sz="quarter" idx="11"/>
          </p:nvPr>
        </p:nvSpPr>
        <p:spPr/>
        <p:txBody>
          <a:bodyPr/>
          <a:lstStyle/>
          <a:p>
            <a:pPr defTabSz="685800">
              <a:defRPr/>
            </a:pPr>
            <a:endParaRPr lang="en-US">
              <a:solidFill>
                <a:prstClr val="white"/>
              </a:solidFill>
              <a:latin typeface="Calibri"/>
            </a:endParaRPr>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F2F2F2"/>
                </a:solidFill>
                <a:latin typeface="Brush Script MT" panose="03060802040406070304" pitchFamily="66" charset="0"/>
                <a:cs typeface="Arial" panose="020B0604020202020204" pitchFamily="34" charset="0"/>
              </a:defRPr>
            </a:lvl1pPr>
            <a:lvl2pPr marL="557213" indent="-214313">
              <a:spcBef>
                <a:spcPct val="20000"/>
              </a:spcBef>
              <a:buFont typeface="Arial" panose="020B0604020202020204" pitchFamily="34" charset="0"/>
              <a:buChar char="–"/>
              <a:defRPr sz="2700">
                <a:solidFill>
                  <a:srgbClr val="F2F2F2"/>
                </a:solidFill>
                <a:latin typeface="Brush Script MT" panose="03060802040406070304" pitchFamily="66" charset="0"/>
                <a:cs typeface="Arial" panose="020B0604020202020204" pitchFamily="34" charset="0"/>
              </a:defRPr>
            </a:lvl2pPr>
            <a:lvl3pPr marL="857250" indent="-171450">
              <a:spcBef>
                <a:spcPct val="20000"/>
              </a:spcBef>
              <a:buFont typeface="Arial" panose="020B0604020202020204" pitchFamily="34" charset="0"/>
              <a:buChar char="•"/>
              <a:defRPr sz="2400">
                <a:solidFill>
                  <a:srgbClr val="F2F2F2"/>
                </a:solidFill>
                <a:latin typeface="Brush Script MT" panose="03060802040406070304" pitchFamily="66" charset="0"/>
                <a:cs typeface="Arial" panose="020B0604020202020204" pitchFamily="34" charset="0"/>
              </a:defRPr>
            </a:lvl3pPr>
            <a:lvl4pPr marL="1200150" indent="-171450">
              <a:spcBef>
                <a:spcPct val="20000"/>
              </a:spcBef>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4pPr>
            <a:lvl5pPr marL="1543050" indent="-171450">
              <a:spcBef>
                <a:spcPct val="20000"/>
              </a:spcBef>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5pPr>
            <a:lvl6pPr marL="18859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6pPr>
            <a:lvl7pPr marL="22288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7pPr>
            <a:lvl8pPr marL="25717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8pPr>
            <a:lvl9pPr marL="29146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9pPr>
          </a:lstStyle>
          <a:p>
            <a:pPr defTabSz="685800">
              <a:spcBef>
                <a:spcPct val="0"/>
              </a:spcBef>
              <a:buNone/>
            </a:pPr>
            <a:fld id="{8DE2779C-FE08-4F52-8DC2-830AF6B363F2}" type="slidenum">
              <a:rPr lang="en-US" altLang="en-US" sz="900">
                <a:solidFill>
                  <a:prstClr val="white"/>
                </a:solidFill>
                <a:latin typeface="Calibri" panose="020F0502020204030204" pitchFamily="34" charset="0"/>
              </a:rPr>
              <a:pPr defTabSz="685800">
                <a:spcBef>
                  <a:spcPct val="0"/>
                </a:spcBef>
                <a:buNone/>
              </a:pPr>
              <a:t>18</a:t>
            </a:fld>
            <a:endParaRPr lang="en-US" altLang="en-US" sz="900">
              <a:solidFill>
                <a:prstClr val="white"/>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70337622"/>
              </p:ext>
            </p:extLst>
          </p:nvPr>
        </p:nvGraphicFramePr>
        <p:xfrm>
          <a:off x="220716" y="299545"/>
          <a:ext cx="11540360" cy="6469400"/>
        </p:xfrm>
        <a:graphic>
          <a:graphicData uri="http://schemas.openxmlformats.org/drawingml/2006/table">
            <a:tbl>
              <a:tblPr firstRow="1" bandRow="1">
                <a:tableStyleId>{5C22544A-7EE6-4342-B048-85BDC9FD1C3A}</a:tableStyleId>
              </a:tblPr>
              <a:tblGrid>
                <a:gridCol w="5770180">
                  <a:extLst>
                    <a:ext uri="{9D8B030D-6E8A-4147-A177-3AD203B41FA5}">
                      <a16:colId xmlns:a16="http://schemas.microsoft.com/office/drawing/2014/main" val="20000"/>
                    </a:ext>
                  </a:extLst>
                </a:gridCol>
                <a:gridCol w="5770180">
                  <a:extLst>
                    <a:ext uri="{9D8B030D-6E8A-4147-A177-3AD203B41FA5}">
                      <a16:colId xmlns:a16="http://schemas.microsoft.com/office/drawing/2014/main" val="20001"/>
                    </a:ext>
                  </a:extLst>
                </a:gridCol>
              </a:tblGrid>
              <a:tr h="6313981">
                <a:tc>
                  <a:txBody>
                    <a:bodyPr/>
                    <a:lstStyle/>
                    <a:p>
                      <a:pPr algn="l" eaLnBrk="1" hangingPunct="1"/>
                      <a:r>
                        <a:rPr lang="en-US" altLang="en-US" sz="1800" b="1" u="sng" dirty="0" smtClean="0">
                          <a:solidFill>
                            <a:srgbClr val="92D050"/>
                          </a:solidFill>
                          <a:latin typeface="+mj-lt"/>
                        </a:rPr>
                        <a:t>#26</a:t>
                      </a:r>
                      <a:endParaRPr lang="en-US" altLang="en-US" sz="2400" dirty="0" smtClean="0">
                        <a:solidFill>
                          <a:srgbClr val="92D050"/>
                        </a:solidFill>
                        <a:latin typeface="+mj-lt"/>
                      </a:endParaRPr>
                    </a:p>
                    <a:p>
                      <a:pPr algn="ctr" eaLnBrk="1" hangingPunct="1"/>
                      <a:endParaRPr lang="en-US" altLang="en-US" sz="1500" dirty="0" smtClean="0">
                        <a:solidFill>
                          <a:schemeClr val="bg1"/>
                        </a:solidFill>
                        <a:latin typeface="+mj-lt"/>
                      </a:endParaRPr>
                    </a:p>
                    <a:p>
                      <a:pPr algn="ctr" eaLnBrk="1" hangingPunct="1"/>
                      <a:endParaRPr lang="en-US" altLang="en-US" sz="1500" dirty="0" smtClean="0">
                        <a:solidFill>
                          <a:schemeClr val="bg1"/>
                        </a:solidFill>
                        <a:latin typeface="+mj-lt"/>
                      </a:endParaRPr>
                    </a:p>
                    <a:p>
                      <a:pPr algn="ctr" eaLnBrk="1" hangingPunct="1"/>
                      <a:endParaRPr lang="en-US" altLang="en-US" sz="1500" dirty="0" smtClean="0">
                        <a:solidFill>
                          <a:schemeClr val="bg1"/>
                        </a:solidFill>
                        <a:latin typeface="+mj-lt"/>
                      </a:endParaRPr>
                    </a:p>
                    <a:p>
                      <a:pPr algn="ctr" eaLnBrk="1" hangingPunct="1"/>
                      <a:endParaRPr lang="en-US" altLang="en-US" sz="1500" dirty="0" smtClean="0">
                        <a:solidFill>
                          <a:schemeClr val="bg1"/>
                        </a:solidFill>
                        <a:latin typeface="+mj-lt"/>
                      </a:endParaRPr>
                    </a:p>
                    <a:p>
                      <a:pPr algn="l" eaLnBrk="1" hangingPunct="1"/>
                      <a:endParaRPr lang="en-US" altLang="en-US" sz="2100" b="0" u="sng" dirty="0" smtClean="0">
                        <a:solidFill>
                          <a:schemeClr val="bg1"/>
                        </a:solidFill>
                        <a:latin typeface="+mj-lt"/>
                      </a:endParaRPr>
                    </a:p>
                    <a:p>
                      <a:pPr algn="l" eaLnBrk="1" hangingPunct="1"/>
                      <a:endParaRPr lang="en-US" altLang="en-US" sz="2100" b="0" u="sng" dirty="0" smtClean="0">
                        <a:solidFill>
                          <a:schemeClr val="bg1"/>
                        </a:solidFill>
                        <a:latin typeface="+mj-lt"/>
                      </a:endParaRPr>
                    </a:p>
                    <a:p>
                      <a:pPr algn="l" eaLnBrk="1" hangingPunct="1"/>
                      <a:endParaRPr lang="en-US" altLang="en-US" sz="2100" b="0" u="sng" dirty="0" smtClean="0">
                        <a:solidFill>
                          <a:schemeClr val="bg1"/>
                        </a:solidFill>
                        <a:latin typeface="+mj-lt"/>
                      </a:endParaRPr>
                    </a:p>
                    <a:p>
                      <a:pPr algn="l" eaLnBrk="1" hangingPunct="1"/>
                      <a:r>
                        <a:rPr lang="en-US" altLang="en-US" sz="2800" b="0" u="sng" dirty="0" smtClean="0">
                          <a:solidFill>
                            <a:schemeClr val="bg1"/>
                          </a:solidFill>
                          <a:latin typeface="+mj-lt"/>
                        </a:rPr>
                        <a:t>Part</a:t>
                      </a:r>
                      <a:r>
                        <a:rPr lang="en-US" altLang="en-US" sz="2800" b="0" u="sng" baseline="0" dirty="0" smtClean="0">
                          <a:solidFill>
                            <a:schemeClr val="bg1"/>
                          </a:solidFill>
                          <a:latin typeface="+mj-lt"/>
                        </a:rPr>
                        <a:t> </a:t>
                      </a:r>
                      <a:r>
                        <a:rPr lang="en-US" altLang="en-US" sz="2800" b="0" u="sng" baseline="0" dirty="0" smtClean="0">
                          <a:solidFill>
                            <a:schemeClr val="bg1"/>
                          </a:solidFill>
                          <a:latin typeface="+mj-lt"/>
                        </a:rPr>
                        <a:t>A</a:t>
                      </a:r>
                    </a:p>
                    <a:p>
                      <a:pPr algn="l" eaLnBrk="1" hangingPunct="1"/>
                      <a:r>
                        <a:rPr lang="en-US" altLang="en-US" sz="2800" b="0" baseline="0" dirty="0" smtClean="0">
                          <a:solidFill>
                            <a:schemeClr val="bg1"/>
                          </a:solidFill>
                          <a:latin typeface="+mj-lt"/>
                        </a:rPr>
                        <a:t>If each tally mark represents a scale of 2, what is the value for each color on the graph?</a:t>
                      </a:r>
                    </a:p>
                    <a:p>
                      <a:pPr algn="l" eaLnBrk="1" hangingPunct="1"/>
                      <a:endParaRPr lang="en-US" altLang="en-US" sz="2800" b="0" baseline="0" dirty="0" smtClean="0">
                        <a:solidFill>
                          <a:schemeClr val="bg1"/>
                        </a:solidFill>
                        <a:latin typeface="+mj-lt"/>
                      </a:endParaRPr>
                    </a:p>
                    <a:p>
                      <a:pPr algn="l" eaLnBrk="1" hangingPunct="1"/>
                      <a:r>
                        <a:rPr lang="en-US" altLang="en-US" sz="2800" b="0" u="sng" baseline="0" dirty="0" smtClean="0">
                          <a:solidFill>
                            <a:schemeClr val="bg1"/>
                          </a:solidFill>
                          <a:latin typeface="+mj-lt"/>
                        </a:rPr>
                        <a:t>Part B</a:t>
                      </a:r>
                    </a:p>
                    <a:p>
                      <a:pPr algn="l" eaLnBrk="1" hangingPunct="1"/>
                      <a:r>
                        <a:rPr lang="en-US" altLang="en-US" sz="2800" b="0" dirty="0" smtClean="0">
                          <a:solidFill>
                            <a:schemeClr val="bg1"/>
                          </a:solidFill>
                          <a:latin typeface="+mj-lt"/>
                        </a:rPr>
                        <a:t>If each</a:t>
                      </a:r>
                      <a:r>
                        <a:rPr lang="en-US" altLang="en-US" sz="2800" b="0" baseline="0" dirty="0" smtClean="0">
                          <a:solidFill>
                            <a:schemeClr val="bg1"/>
                          </a:solidFill>
                          <a:latin typeface="+mj-lt"/>
                        </a:rPr>
                        <a:t> tally mark represents a scale of 5, what is the value for each color on the graph?</a:t>
                      </a:r>
                      <a:endParaRPr lang="en-US" altLang="en-US" sz="2800" b="0" dirty="0" smtClean="0">
                        <a:solidFill>
                          <a:schemeClr val="bg1"/>
                        </a:solidFill>
                        <a:latin typeface="+mj-lt"/>
                      </a:endParaRPr>
                    </a:p>
                  </a:txBody>
                  <a:tcPr marL="68580" marR="68580" marT="34300" marB="34300"/>
                </a:tc>
                <a:tc>
                  <a:txBody>
                    <a:bodyPr/>
                    <a:lstStyle/>
                    <a:p>
                      <a:pPr algn="l" eaLnBrk="1" hangingPunct="1"/>
                      <a:r>
                        <a:rPr lang="en-US" altLang="en-US" sz="1500" b="1" u="sng" kern="1200" dirty="0" smtClean="0">
                          <a:solidFill>
                            <a:srgbClr val="92D050"/>
                          </a:solidFill>
                          <a:latin typeface="+mn-lt"/>
                          <a:ea typeface="+mn-ea"/>
                          <a:cs typeface="+mn-cs"/>
                        </a:rPr>
                        <a:t>#27</a:t>
                      </a:r>
                      <a:endParaRPr lang="en-US" altLang="en-US" sz="1500" b="1" u="sng" kern="1200" dirty="0" smtClean="0">
                        <a:solidFill>
                          <a:srgbClr val="92D050"/>
                        </a:solidFill>
                        <a:latin typeface="+mn-lt"/>
                        <a:ea typeface="+mn-ea"/>
                        <a:cs typeface="+mn-cs"/>
                      </a:endParaRPr>
                    </a:p>
                    <a:p>
                      <a:pPr algn="l" eaLnBrk="1" hangingPunct="1"/>
                      <a:r>
                        <a:rPr lang="en-US" altLang="en-US" sz="1500" b="0" u="none" kern="1200" baseline="0" dirty="0" smtClean="0">
                          <a:solidFill>
                            <a:schemeClr val="bg1"/>
                          </a:solidFill>
                          <a:effectLst/>
                          <a:latin typeface="+mn-lt"/>
                          <a:ea typeface="+mn-ea"/>
                          <a:cs typeface="+mn-cs"/>
                        </a:rPr>
                        <a:t> </a:t>
                      </a:r>
                    </a:p>
                    <a:p>
                      <a:pPr marL="171450" indent="-171450" algn="l" eaLnBrk="1" hangingPunct="1">
                        <a:buFont typeface="Arial" panose="020B0604020202020204" pitchFamily="34" charset="0"/>
                        <a:buChar char="•"/>
                      </a:pPr>
                      <a:endParaRPr lang="en-US" altLang="en-US" sz="1500" b="0" u="none" kern="1200" baseline="0" dirty="0" smtClean="0">
                        <a:solidFill>
                          <a:schemeClr val="bg1"/>
                        </a:solidFill>
                        <a:effectLst/>
                        <a:latin typeface="+mn-lt"/>
                        <a:ea typeface="+mn-ea"/>
                        <a:cs typeface="+mn-cs"/>
                      </a:endParaRPr>
                    </a:p>
                    <a:p>
                      <a:pPr marL="0" indent="0" algn="l" eaLnBrk="1" hangingPunct="1">
                        <a:buFont typeface="Arial" panose="020B0604020202020204" pitchFamily="34" charset="0"/>
                        <a:buNone/>
                      </a:pPr>
                      <a:endParaRPr lang="en-US" altLang="en-US" sz="1500" b="0" u="none" kern="1200" baseline="0" dirty="0" smtClean="0">
                        <a:solidFill>
                          <a:schemeClr val="bg1"/>
                        </a:solidFill>
                        <a:effectLst/>
                        <a:latin typeface="+mn-lt"/>
                        <a:ea typeface="+mn-ea"/>
                        <a:cs typeface="+mn-cs"/>
                      </a:endParaRPr>
                    </a:p>
                    <a:p>
                      <a:pPr marL="0" indent="0" algn="l" eaLnBrk="1" hangingPunct="1">
                        <a:buNone/>
                      </a:pPr>
                      <a:endParaRPr lang="en-US" altLang="en-US" sz="1500" b="0" kern="1200" dirty="0" smtClean="0">
                        <a:solidFill>
                          <a:schemeClr val="bg1"/>
                        </a:solidFill>
                        <a:latin typeface="+mn-lt"/>
                        <a:ea typeface="+mn-ea"/>
                        <a:cs typeface="+mn-cs"/>
                      </a:endParaRPr>
                    </a:p>
                    <a:p>
                      <a:pPr algn="l" eaLnBrk="1" hangingPunct="1"/>
                      <a:endParaRPr lang="en-US" sz="1500" dirty="0" smtClean="0">
                        <a:solidFill>
                          <a:schemeClr val="bg1"/>
                        </a:solidFill>
                        <a:latin typeface="Calibri" panose="020F0502020204030204" pitchFamily="34" charset="0"/>
                      </a:endParaRPr>
                    </a:p>
                    <a:p>
                      <a:pPr algn="l" eaLnBrk="1" hangingPunct="1"/>
                      <a:endParaRPr lang="en-US" sz="1500" dirty="0" smtClean="0">
                        <a:solidFill>
                          <a:schemeClr val="bg1"/>
                        </a:solidFill>
                        <a:latin typeface="Calibri" panose="020F0502020204030204" pitchFamily="34" charset="0"/>
                      </a:endParaRPr>
                    </a:p>
                    <a:p>
                      <a:pPr algn="l" eaLnBrk="1" hangingPunct="1"/>
                      <a:endParaRPr lang="en-US" sz="1500" dirty="0" smtClean="0">
                        <a:solidFill>
                          <a:schemeClr val="bg1"/>
                        </a:solidFill>
                        <a:latin typeface="Calibri" panose="020F0502020204030204" pitchFamily="34" charset="0"/>
                      </a:endParaRPr>
                    </a:p>
                    <a:p>
                      <a:pPr algn="l" eaLnBrk="1" hangingPunct="1"/>
                      <a:endParaRPr lang="en-US" sz="700" dirty="0" smtClean="0">
                        <a:solidFill>
                          <a:schemeClr val="bg1"/>
                        </a:solidFill>
                        <a:latin typeface="Calibri" panose="020F0502020204030204" pitchFamily="34" charset="0"/>
                      </a:endParaRPr>
                    </a:p>
                    <a:p>
                      <a:pPr algn="l" eaLnBrk="1" hangingPunct="1"/>
                      <a:r>
                        <a:rPr lang="en-US" sz="2100" dirty="0" smtClean="0">
                          <a:solidFill>
                            <a:schemeClr val="bg1"/>
                          </a:solidFill>
                          <a:latin typeface="Calibri" panose="020F0502020204030204" pitchFamily="34" charset="0"/>
                        </a:rPr>
                        <a:t> </a:t>
                      </a:r>
                    </a:p>
                    <a:p>
                      <a:pPr algn="l" eaLnBrk="1" hangingPunct="1"/>
                      <a:endParaRPr lang="en-US" sz="2100" b="0" u="sng" dirty="0" smtClean="0">
                        <a:solidFill>
                          <a:schemeClr val="bg1"/>
                        </a:solidFill>
                        <a:latin typeface="Calibri" panose="020F0502020204030204" pitchFamily="34" charset="0"/>
                      </a:endParaRPr>
                    </a:p>
                    <a:p>
                      <a:pPr algn="l" eaLnBrk="1" hangingPunct="1"/>
                      <a:endParaRPr lang="en-US" sz="2100" b="0" u="sng" dirty="0" smtClean="0">
                        <a:solidFill>
                          <a:schemeClr val="bg1"/>
                        </a:solidFill>
                        <a:latin typeface="Calibri" panose="020F0502020204030204" pitchFamily="34" charset="0"/>
                      </a:endParaRPr>
                    </a:p>
                    <a:p>
                      <a:pPr algn="l" eaLnBrk="1" hangingPunct="1"/>
                      <a:r>
                        <a:rPr lang="en-US" sz="2400" b="0" u="sng" dirty="0" smtClean="0">
                          <a:solidFill>
                            <a:schemeClr val="bg1"/>
                          </a:solidFill>
                          <a:latin typeface="Calibri" panose="020F0502020204030204" pitchFamily="34" charset="0"/>
                        </a:rPr>
                        <a:t>Part</a:t>
                      </a:r>
                      <a:r>
                        <a:rPr lang="en-US" sz="2400" b="0" u="sng" baseline="0" dirty="0" smtClean="0">
                          <a:solidFill>
                            <a:schemeClr val="bg1"/>
                          </a:solidFill>
                          <a:latin typeface="Calibri" panose="020F0502020204030204" pitchFamily="34" charset="0"/>
                        </a:rPr>
                        <a:t> </a:t>
                      </a:r>
                      <a:r>
                        <a:rPr lang="en-US" sz="2400" b="0" u="sng" baseline="0" dirty="0" smtClean="0">
                          <a:solidFill>
                            <a:schemeClr val="bg1"/>
                          </a:solidFill>
                          <a:latin typeface="Calibri" panose="020F0502020204030204" pitchFamily="34" charset="0"/>
                        </a:rPr>
                        <a:t>A</a:t>
                      </a:r>
                    </a:p>
                    <a:p>
                      <a:pPr algn="l" eaLnBrk="1" hangingPunct="1"/>
                      <a:r>
                        <a:rPr lang="en-US" sz="2400" b="0" u="none" baseline="0" dirty="0" smtClean="0">
                          <a:solidFill>
                            <a:schemeClr val="bg1"/>
                          </a:solidFill>
                          <a:latin typeface="Calibri" panose="020F0502020204030204" pitchFamily="34" charset="0"/>
                        </a:rPr>
                        <a:t>What is the number of students that chose each game</a:t>
                      </a:r>
                      <a:r>
                        <a:rPr lang="en-US" sz="2400" b="0" u="none" baseline="0" dirty="0" smtClean="0">
                          <a:solidFill>
                            <a:schemeClr val="bg1"/>
                          </a:solidFill>
                          <a:latin typeface="Calibri" panose="020F0502020204030204" pitchFamily="34" charset="0"/>
                        </a:rPr>
                        <a:t>?</a:t>
                      </a:r>
                    </a:p>
                    <a:p>
                      <a:pPr algn="l" eaLnBrk="1" hangingPunct="1"/>
                      <a:endParaRPr lang="en-US" sz="1400" b="0" u="none" baseline="0" dirty="0" smtClean="0">
                        <a:solidFill>
                          <a:schemeClr val="bg1"/>
                        </a:solidFill>
                        <a:latin typeface="Calibri" panose="020F0502020204030204" pitchFamily="34" charset="0"/>
                      </a:endParaRPr>
                    </a:p>
                    <a:p>
                      <a:pPr algn="l" eaLnBrk="1" hangingPunct="1"/>
                      <a:r>
                        <a:rPr lang="en-US" sz="2400" b="0" u="sng" baseline="0" dirty="0" smtClean="0">
                          <a:solidFill>
                            <a:schemeClr val="bg1"/>
                          </a:solidFill>
                          <a:latin typeface="Calibri" panose="020F0502020204030204" pitchFamily="34" charset="0"/>
                        </a:rPr>
                        <a:t>Part B</a:t>
                      </a:r>
                    </a:p>
                    <a:p>
                      <a:pPr algn="l" eaLnBrk="1" hangingPunct="1"/>
                      <a:r>
                        <a:rPr lang="en-US" sz="2400" b="0" u="none" baseline="0" dirty="0" smtClean="0">
                          <a:solidFill>
                            <a:schemeClr val="bg1"/>
                          </a:solidFill>
                          <a:latin typeface="Calibri" panose="020F0502020204030204" pitchFamily="34" charset="0"/>
                        </a:rPr>
                        <a:t>What is the total number of students counted in this survey</a:t>
                      </a:r>
                      <a:r>
                        <a:rPr lang="en-US" sz="2400" b="0" u="none" baseline="0" dirty="0" smtClean="0">
                          <a:solidFill>
                            <a:schemeClr val="bg1"/>
                          </a:solidFill>
                          <a:latin typeface="Calibri" panose="020F0502020204030204" pitchFamily="34" charset="0"/>
                        </a:rPr>
                        <a:t>?</a:t>
                      </a:r>
                    </a:p>
                    <a:p>
                      <a:pPr algn="l" eaLnBrk="1" hangingPunct="1"/>
                      <a:r>
                        <a:rPr lang="en-US" sz="2400" b="0" u="none" baseline="0" dirty="0" smtClean="0">
                          <a:solidFill>
                            <a:schemeClr val="bg1"/>
                          </a:solidFill>
                          <a:latin typeface="Calibri" panose="020F0502020204030204" pitchFamily="34" charset="0"/>
                        </a:rPr>
                        <a:t>Part C</a:t>
                      </a:r>
                    </a:p>
                    <a:p>
                      <a:pPr algn="l" eaLnBrk="1" hangingPunct="1"/>
                      <a:r>
                        <a:rPr lang="en-US" sz="2400" b="0" u="none" baseline="0" dirty="0" smtClean="0">
                          <a:solidFill>
                            <a:schemeClr val="bg1"/>
                          </a:solidFill>
                          <a:latin typeface="Calibri" panose="020F0502020204030204" pitchFamily="34" charset="0"/>
                        </a:rPr>
                        <a:t>How many more students liked Block That Pattern than Circus Circle?</a:t>
                      </a:r>
                      <a:endParaRPr lang="en-US" sz="2400" b="0" u="none" dirty="0">
                        <a:solidFill>
                          <a:schemeClr val="bg1"/>
                        </a:solidFill>
                        <a:latin typeface="Calibri" panose="020F0502020204030204" pitchFamily="34" charset="0"/>
                      </a:endParaRPr>
                    </a:p>
                  </a:txBody>
                  <a:tcPr marL="68580" marR="68580" marT="34300" marB="34300"/>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a:stretch>
            <a:fillRect/>
          </a:stretch>
        </p:blipFill>
        <p:spPr>
          <a:xfrm>
            <a:off x="2946750" y="299545"/>
            <a:ext cx="2437699" cy="1543348"/>
          </a:xfrm>
          <a:prstGeom prst="rect">
            <a:avLst/>
          </a:prstGeom>
        </p:spPr>
      </p:pic>
      <p:pic>
        <p:nvPicPr>
          <p:cNvPr id="6" name="Picture 5"/>
          <p:cNvPicPr>
            <a:picLocks noChangeAspect="1"/>
          </p:cNvPicPr>
          <p:nvPr/>
        </p:nvPicPr>
        <p:blipFill>
          <a:blip r:embed="rId3"/>
          <a:stretch>
            <a:fillRect/>
          </a:stretch>
        </p:blipFill>
        <p:spPr>
          <a:xfrm>
            <a:off x="7007420" y="199697"/>
            <a:ext cx="4416566" cy="3074276"/>
          </a:xfrm>
          <a:prstGeom prst="rect">
            <a:avLst/>
          </a:prstGeom>
        </p:spPr>
      </p:pic>
    </p:spTree>
    <p:extLst>
      <p:ext uri="{BB962C8B-B14F-4D97-AF65-F5344CB8AC3E}">
        <p14:creationId xmlns:p14="http://schemas.microsoft.com/office/powerpoint/2010/main" val="1223373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defTabSz="685800">
              <a:defRPr/>
            </a:pPr>
            <a:endParaRPr lang="en-US">
              <a:solidFill>
                <a:prstClr val="white"/>
              </a:solidFill>
              <a:latin typeface="Calibri"/>
            </a:endParaRPr>
          </a:p>
        </p:txBody>
      </p:sp>
      <p:sp>
        <p:nvSpPr>
          <p:cNvPr id="3" name="Footer Placeholder 2"/>
          <p:cNvSpPr>
            <a:spLocks noGrp="1"/>
          </p:cNvSpPr>
          <p:nvPr>
            <p:ph type="ftr" sz="quarter" idx="11"/>
          </p:nvPr>
        </p:nvSpPr>
        <p:spPr/>
        <p:txBody>
          <a:bodyPr/>
          <a:lstStyle/>
          <a:p>
            <a:pPr defTabSz="685800">
              <a:defRPr/>
            </a:pPr>
            <a:endParaRPr lang="en-US">
              <a:solidFill>
                <a:prstClr val="white"/>
              </a:solidFill>
              <a:latin typeface="Calibri"/>
            </a:endParaRPr>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F2F2F2"/>
                </a:solidFill>
                <a:latin typeface="Brush Script MT" panose="03060802040406070304" pitchFamily="66" charset="0"/>
                <a:cs typeface="Arial" panose="020B0604020202020204" pitchFamily="34" charset="0"/>
              </a:defRPr>
            </a:lvl1pPr>
            <a:lvl2pPr marL="557213" indent="-214313">
              <a:spcBef>
                <a:spcPct val="20000"/>
              </a:spcBef>
              <a:buFont typeface="Arial" panose="020B0604020202020204" pitchFamily="34" charset="0"/>
              <a:buChar char="–"/>
              <a:defRPr sz="2700">
                <a:solidFill>
                  <a:srgbClr val="F2F2F2"/>
                </a:solidFill>
                <a:latin typeface="Brush Script MT" panose="03060802040406070304" pitchFamily="66" charset="0"/>
                <a:cs typeface="Arial" panose="020B0604020202020204" pitchFamily="34" charset="0"/>
              </a:defRPr>
            </a:lvl2pPr>
            <a:lvl3pPr marL="857250" indent="-171450">
              <a:spcBef>
                <a:spcPct val="20000"/>
              </a:spcBef>
              <a:buFont typeface="Arial" panose="020B0604020202020204" pitchFamily="34" charset="0"/>
              <a:buChar char="•"/>
              <a:defRPr sz="2400">
                <a:solidFill>
                  <a:srgbClr val="F2F2F2"/>
                </a:solidFill>
                <a:latin typeface="Brush Script MT" panose="03060802040406070304" pitchFamily="66" charset="0"/>
                <a:cs typeface="Arial" panose="020B0604020202020204" pitchFamily="34" charset="0"/>
              </a:defRPr>
            </a:lvl3pPr>
            <a:lvl4pPr marL="1200150" indent="-171450">
              <a:spcBef>
                <a:spcPct val="20000"/>
              </a:spcBef>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4pPr>
            <a:lvl5pPr marL="1543050" indent="-171450">
              <a:spcBef>
                <a:spcPct val="20000"/>
              </a:spcBef>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5pPr>
            <a:lvl6pPr marL="18859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6pPr>
            <a:lvl7pPr marL="22288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7pPr>
            <a:lvl8pPr marL="25717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8pPr>
            <a:lvl9pPr marL="29146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9pPr>
          </a:lstStyle>
          <a:p>
            <a:pPr defTabSz="685800">
              <a:spcBef>
                <a:spcPct val="0"/>
              </a:spcBef>
              <a:buNone/>
            </a:pPr>
            <a:fld id="{C1F85D38-22A9-4491-91A2-9F189B4AD976}" type="slidenum">
              <a:rPr lang="en-US" altLang="en-US" sz="900">
                <a:solidFill>
                  <a:prstClr val="white"/>
                </a:solidFill>
                <a:latin typeface="Calibri" panose="020F0502020204030204" pitchFamily="34" charset="0"/>
              </a:rPr>
              <a:pPr defTabSz="685800">
                <a:spcBef>
                  <a:spcPct val="0"/>
                </a:spcBef>
                <a:buNone/>
              </a:pPr>
              <a:t>19</a:t>
            </a:fld>
            <a:endParaRPr lang="en-US" altLang="en-US" sz="900">
              <a:solidFill>
                <a:prstClr val="white"/>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61891328"/>
              </p:ext>
            </p:extLst>
          </p:nvPr>
        </p:nvGraphicFramePr>
        <p:xfrm>
          <a:off x="220717" y="268014"/>
          <a:ext cx="11745311" cy="6472309"/>
        </p:xfrm>
        <a:graphic>
          <a:graphicData uri="http://schemas.openxmlformats.org/drawingml/2006/table">
            <a:tbl>
              <a:tblPr firstRow="1" bandRow="1">
                <a:tableStyleId>{5C22544A-7EE6-4342-B048-85BDC9FD1C3A}</a:tableStyleId>
              </a:tblPr>
              <a:tblGrid>
                <a:gridCol w="11745311">
                  <a:extLst>
                    <a:ext uri="{9D8B030D-6E8A-4147-A177-3AD203B41FA5}">
                      <a16:colId xmlns:a16="http://schemas.microsoft.com/office/drawing/2014/main" val="20000"/>
                    </a:ext>
                  </a:extLst>
                </a:gridCol>
              </a:tblGrid>
              <a:tr h="6345512">
                <a:tc>
                  <a:txBody>
                    <a:bodyPr/>
                    <a:lstStyle/>
                    <a:p>
                      <a:pPr marL="0" marR="0">
                        <a:lnSpc>
                          <a:spcPct val="107000"/>
                        </a:lnSpc>
                        <a:spcBef>
                          <a:spcPts val="0"/>
                        </a:spcBef>
                        <a:spcAft>
                          <a:spcPts val="1200"/>
                        </a:spcAft>
                      </a:pPr>
                      <a:r>
                        <a:rPr lang="en-US" sz="2100" b="1" kern="1200" dirty="0" smtClean="0">
                          <a:solidFill>
                            <a:srgbClr val="92D050"/>
                          </a:solidFill>
                          <a:effectLst/>
                          <a:latin typeface="+mn-lt"/>
                          <a:ea typeface="+mn-ea"/>
                          <a:cs typeface="+mn-cs"/>
                        </a:rPr>
                        <a:t>#28</a:t>
                      </a:r>
                    </a:p>
                    <a:p>
                      <a:pPr marL="0" marR="0">
                        <a:lnSpc>
                          <a:spcPct val="107000"/>
                        </a:lnSpc>
                        <a:spcBef>
                          <a:spcPts val="0"/>
                        </a:spcBef>
                        <a:spcAft>
                          <a:spcPts val="1200"/>
                        </a:spcAft>
                      </a:pPr>
                      <a:r>
                        <a:rPr lang="en-US" sz="2100" b="1" kern="1200" dirty="0" smtClean="0">
                          <a:solidFill>
                            <a:schemeClr val="lt1"/>
                          </a:solidFill>
                          <a:effectLst/>
                          <a:latin typeface="+mn-lt"/>
                          <a:ea typeface="+mn-ea"/>
                          <a:cs typeface="+mn-cs"/>
                        </a:rPr>
                        <a:t>This</a:t>
                      </a:r>
                      <a:r>
                        <a:rPr lang="en-US" sz="2100" b="1" kern="1200" baseline="0" dirty="0" smtClean="0">
                          <a:solidFill>
                            <a:schemeClr val="lt1"/>
                          </a:solidFill>
                          <a:effectLst/>
                          <a:latin typeface="+mn-lt"/>
                          <a:ea typeface="+mn-ea"/>
                          <a:cs typeface="+mn-cs"/>
                        </a:rPr>
                        <a:t> </a:t>
                      </a:r>
                      <a:r>
                        <a:rPr lang="en-US" sz="2100" b="1" kern="1200" baseline="0" dirty="0" smtClean="0">
                          <a:solidFill>
                            <a:schemeClr val="lt1"/>
                          </a:solidFill>
                          <a:effectLst/>
                          <a:latin typeface="+mn-lt"/>
                          <a:ea typeface="+mn-ea"/>
                          <a:cs typeface="+mn-cs"/>
                        </a:rPr>
                        <a:t>graph shows the number of shirts that                                                                </a:t>
                      </a:r>
                      <a:endParaRPr lang="en-US" sz="2100" b="1" kern="1200" baseline="0" dirty="0" smtClean="0">
                        <a:solidFill>
                          <a:schemeClr val="lt1"/>
                        </a:solidFill>
                        <a:effectLst/>
                        <a:latin typeface="+mn-lt"/>
                        <a:ea typeface="+mn-ea"/>
                        <a:cs typeface="+mn-cs"/>
                      </a:endParaRPr>
                    </a:p>
                    <a:p>
                      <a:pPr marL="0" marR="0">
                        <a:lnSpc>
                          <a:spcPct val="107000"/>
                        </a:lnSpc>
                        <a:spcBef>
                          <a:spcPts val="0"/>
                        </a:spcBef>
                        <a:spcAft>
                          <a:spcPts val="1200"/>
                        </a:spcAft>
                      </a:pPr>
                      <a:r>
                        <a:rPr lang="en-US" sz="2100" b="1" kern="1200" baseline="0" dirty="0" smtClean="0">
                          <a:solidFill>
                            <a:schemeClr val="lt1"/>
                          </a:solidFill>
                          <a:effectLst/>
                          <a:latin typeface="+mn-lt"/>
                          <a:ea typeface="+mn-ea"/>
                          <a:cs typeface="+mn-cs"/>
                        </a:rPr>
                        <a:t>students </a:t>
                      </a:r>
                      <a:r>
                        <a:rPr lang="en-US" sz="2100" b="1" kern="1200" baseline="0" dirty="0" smtClean="0">
                          <a:solidFill>
                            <a:schemeClr val="lt1"/>
                          </a:solidFill>
                          <a:effectLst/>
                          <a:latin typeface="+mn-lt"/>
                          <a:ea typeface="+mn-ea"/>
                          <a:cs typeface="+mn-cs"/>
                        </a:rPr>
                        <a:t>have in their closet.</a:t>
                      </a:r>
                      <a:endParaRPr lang="en-US" sz="3600" dirty="0" smtClean="0">
                        <a:effectLst/>
                        <a:latin typeface="Times New Roman" panose="02020603050405020304" pitchFamily="18" charset="0"/>
                        <a:ea typeface="Calibri" panose="020F0502020204030204" pitchFamily="34" charset="0"/>
                      </a:endParaRPr>
                    </a:p>
                    <a:p>
                      <a:pPr marL="0" marR="0">
                        <a:lnSpc>
                          <a:spcPct val="107000"/>
                        </a:lnSpc>
                        <a:spcBef>
                          <a:spcPts val="0"/>
                        </a:spcBef>
                        <a:spcAft>
                          <a:spcPts val="1200"/>
                        </a:spcAft>
                      </a:pPr>
                      <a:r>
                        <a:rPr lang="en-US" sz="2100" b="1" dirty="0" smtClean="0">
                          <a:solidFill>
                            <a:schemeClr val="bg1"/>
                          </a:solidFill>
                          <a:effectLst/>
                          <a:latin typeface="Helvetica" panose="020B0604020202020204" pitchFamily="34" charset="0"/>
                          <a:ea typeface="Times New Roman" panose="02020603050405020304" pitchFamily="18" charset="0"/>
                        </a:rPr>
                        <a:t> </a:t>
                      </a:r>
                      <a:r>
                        <a:rPr lang="en-US" sz="3300" dirty="0" smtClean="0">
                          <a:solidFill>
                            <a:schemeClr val="bg1"/>
                          </a:solidFill>
                          <a:effectLst/>
                          <a:latin typeface="Times New Roman" panose="02020603050405020304" pitchFamily="18" charset="0"/>
                          <a:ea typeface="Calibri" panose="020F0502020204030204" pitchFamily="34" charset="0"/>
                        </a:rPr>
                        <a:t> </a:t>
                      </a:r>
                      <a:endParaRPr lang="en-US" sz="3300" dirty="0" smtClean="0">
                        <a:solidFill>
                          <a:schemeClr val="bg1"/>
                        </a:solidFill>
                        <a:effectLst/>
                        <a:latin typeface="Times New Roman" panose="02020603050405020304" pitchFamily="18" charset="0"/>
                        <a:ea typeface="Calibri" panose="020F0502020204030204" pitchFamily="34" charset="0"/>
                      </a:endParaRPr>
                    </a:p>
                    <a:p>
                      <a:pPr marL="0" marR="0">
                        <a:lnSpc>
                          <a:spcPct val="107000"/>
                        </a:lnSpc>
                        <a:spcBef>
                          <a:spcPts val="0"/>
                        </a:spcBef>
                        <a:spcAft>
                          <a:spcPts val="1200"/>
                        </a:spcAft>
                      </a:pPr>
                      <a:endParaRPr lang="en-US" sz="2100" b="1" dirty="0" smtClean="0"/>
                    </a:p>
                    <a:p>
                      <a:r>
                        <a:rPr lang="en-US" sz="2400" b="0" u="sng" kern="1200" dirty="0" smtClean="0">
                          <a:solidFill>
                            <a:schemeClr val="lt1"/>
                          </a:solidFill>
                          <a:effectLst/>
                          <a:latin typeface="+mn-lt"/>
                          <a:ea typeface="+mn-ea"/>
                          <a:cs typeface="+mn-cs"/>
                        </a:rPr>
                        <a:t>Part A </a:t>
                      </a:r>
                    </a:p>
                    <a:p>
                      <a:r>
                        <a:rPr lang="en-US" sz="2400" b="0" kern="1200" dirty="0" smtClean="0">
                          <a:solidFill>
                            <a:schemeClr val="lt1"/>
                          </a:solidFill>
                          <a:effectLst/>
                          <a:latin typeface="+mn-lt"/>
                          <a:ea typeface="+mn-ea"/>
                          <a:cs typeface="+mn-cs"/>
                        </a:rPr>
                        <a:t>Create a pictograph</a:t>
                      </a:r>
                      <a:r>
                        <a:rPr lang="en-US" sz="2400" b="0" kern="1200" baseline="0" dirty="0" smtClean="0">
                          <a:solidFill>
                            <a:schemeClr val="lt1"/>
                          </a:solidFill>
                          <a:effectLst/>
                          <a:latin typeface="+mn-lt"/>
                          <a:ea typeface="+mn-ea"/>
                          <a:cs typeface="+mn-cs"/>
                        </a:rPr>
                        <a:t> to represent the tally marks.  What is a numeric scale to use for your graph?</a:t>
                      </a:r>
                    </a:p>
                    <a:p>
                      <a:endParaRPr lang="en-US" sz="2400" b="0" u="none" kern="1200" baseline="0" dirty="0" smtClean="0">
                        <a:solidFill>
                          <a:schemeClr val="lt1"/>
                        </a:solidFill>
                        <a:effectLst/>
                        <a:latin typeface="+mn-lt"/>
                        <a:ea typeface="+mn-ea"/>
                        <a:cs typeface="+mn-cs"/>
                      </a:endParaRPr>
                    </a:p>
                    <a:p>
                      <a:r>
                        <a:rPr lang="en-US" sz="2400" b="0" u="sng" kern="1200" baseline="0" dirty="0" smtClean="0">
                          <a:solidFill>
                            <a:schemeClr val="lt1"/>
                          </a:solidFill>
                          <a:effectLst/>
                          <a:latin typeface="+mn-lt"/>
                          <a:ea typeface="+mn-ea"/>
                          <a:cs typeface="+mn-cs"/>
                        </a:rPr>
                        <a:t>Part B</a:t>
                      </a:r>
                      <a:endParaRPr lang="en-US" sz="3600" b="0" u="sng"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lt1"/>
                          </a:solidFill>
                          <a:effectLst/>
                          <a:latin typeface="+mn-lt"/>
                          <a:ea typeface="+mn-ea"/>
                          <a:cs typeface="+mn-cs"/>
                        </a:rPr>
                        <a:t>Create a bar graph using the data from the</a:t>
                      </a:r>
                      <a:r>
                        <a:rPr lang="en-US" sz="2400" b="0" kern="1200" baseline="0" dirty="0" smtClean="0">
                          <a:solidFill>
                            <a:schemeClr val="lt1"/>
                          </a:solidFill>
                          <a:effectLst/>
                          <a:latin typeface="+mn-lt"/>
                          <a:ea typeface="+mn-ea"/>
                          <a:cs typeface="+mn-cs"/>
                        </a:rPr>
                        <a:t> tally marks.  What is a numeric scale to use for your graph? Can you use a different one from Part A?</a:t>
                      </a:r>
                    </a:p>
                    <a:p>
                      <a:endParaRPr lang="en-US" sz="1400" b="0" kern="1200" dirty="0" smtClean="0">
                        <a:solidFill>
                          <a:schemeClr val="lt1"/>
                        </a:solidFill>
                        <a:effectLst/>
                        <a:latin typeface="+mn-lt"/>
                        <a:ea typeface="+mn-ea"/>
                        <a:cs typeface="+mn-cs"/>
                      </a:endParaRPr>
                    </a:p>
                    <a:p>
                      <a:r>
                        <a:rPr lang="en-US" sz="2400" b="0" u="sng" kern="1200" dirty="0" smtClean="0">
                          <a:solidFill>
                            <a:schemeClr val="lt1"/>
                          </a:solidFill>
                          <a:effectLst/>
                          <a:latin typeface="+mn-lt"/>
                          <a:ea typeface="+mn-ea"/>
                          <a:cs typeface="+mn-cs"/>
                        </a:rPr>
                        <a:t>Part C</a:t>
                      </a:r>
                    </a:p>
                    <a:p>
                      <a:r>
                        <a:rPr lang="en-US" sz="2400" b="0" i="0" u="none" strike="noStrike" kern="1200" baseline="0" dirty="0" smtClean="0">
                          <a:solidFill>
                            <a:schemeClr val="lt1"/>
                          </a:solidFill>
                          <a:effectLst/>
                          <a:latin typeface="+mn-lt"/>
                          <a:ea typeface="+mn-ea"/>
                          <a:cs typeface="+mn-cs"/>
                        </a:rPr>
                        <a:t>If each tally mark represented 2 shirts, what would each student have?</a:t>
                      </a:r>
                      <a:endParaRPr lang="en-US" sz="2400" b="0" kern="1200" dirty="0" smtClean="0">
                        <a:solidFill>
                          <a:schemeClr val="lt1"/>
                        </a:solidFill>
                        <a:effectLst/>
                        <a:latin typeface="+mn-lt"/>
                        <a:ea typeface="+mn-ea"/>
                        <a:cs typeface="+mn-cs"/>
                      </a:endParaRPr>
                    </a:p>
                    <a:p>
                      <a:endParaRPr lang="en-US" sz="1500" b="0" dirty="0" smtClean="0"/>
                    </a:p>
                  </a:txBody>
                  <a:tcPr marL="68580" marR="68580" marT="34294" marB="34294"/>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a:stretch>
            <a:fillRect/>
          </a:stretch>
        </p:blipFill>
        <p:spPr>
          <a:xfrm>
            <a:off x="6093372" y="268014"/>
            <a:ext cx="3838904" cy="2693776"/>
          </a:xfrm>
          <a:prstGeom prst="rect">
            <a:avLst/>
          </a:prstGeom>
        </p:spPr>
      </p:pic>
    </p:spTree>
    <p:extLst>
      <p:ext uri="{BB962C8B-B14F-4D97-AF65-F5344CB8AC3E}">
        <p14:creationId xmlns:p14="http://schemas.microsoft.com/office/powerpoint/2010/main" val="1064376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82758954"/>
              </p:ext>
            </p:extLst>
          </p:nvPr>
        </p:nvGraphicFramePr>
        <p:xfrm>
          <a:off x="236483" y="274638"/>
          <a:ext cx="11447517" cy="6338887"/>
        </p:xfrm>
        <a:graphic>
          <a:graphicData uri="http://schemas.openxmlformats.org/drawingml/2006/table">
            <a:tbl>
              <a:tblPr firstRow="1" bandRow="1">
                <a:tableStyleId>{5C22544A-7EE6-4342-B048-85BDC9FD1C3A}</a:tableStyleId>
              </a:tblPr>
              <a:tblGrid>
                <a:gridCol w="5659820">
                  <a:extLst>
                    <a:ext uri="{9D8B030D-6E8A-4147-A177-3AD203B41FA5}">
                      <a16:colId xmlns:a16="http://schemas.microsoft.com/office/drawing/2014/main" val="20000"/>
                    </a:ext>
                  </a:extLst>
                </a:gridCol>
                <a:gridCol w="5787697">
                  <a:extLst>
                    <a:ext uri="{9D8B030D-6E8A-4147-A177-3AD203B41FA5}">
                      <a16:colId xmlns:a16="http://schemas.microsoft.com/office/drawing/2014/main" val="20001"/>
                    </a:ext>
                  </a:extLst>
                </a:gridCol>
              </a:tblGrid>
              <a:tr h="6338887">
                <a:tc>
                  <a:txBody>
                    <a:bodyPr/>
                    <a:lstStyle/>
                    <a:p>
                      <a:pPr algn="l" eaLnBrk="1" hangingPunct="1"/>
                      <a:r>
                        <a:rPr lang="en-US" altLang="en-US" sz="2400" b="1" u="sng" dirty="0" smtClean="0">
                          <a:solidFill>
                            <a:srgbClr val="92D050"/>
                          </a:solidFill>
                          <a:latin typeface="+mj-lt"/>
                        </a:rPr>
                        <a:t>#2</a:t>
                      </a:r>
                      <a:endParaRPr lang="en-US" sz="2400" b="1" i="0" u="sng" kern="1200" baseline="0" dirty="0" smtClean="0">
                        <a:solidFill>
                          <a:srgbClr val="92D050"/>
                        </a:solidFill>
                        <a:effectLst/>
                        <a:latin typeface="+mn-lt"/>
                        <a:ea typeface="+mn-ea"/>
                        <a:cs typeface="+mn-cs"/>
                      </a:endParaRPr>
                    </a:p>
                    <a:p>
                      <a:pPr algn="l" eaLnBrk="1" hangingPunct="1"/>
                      <a:r>
                        <a:rPr lang="en-US" altLang="en-US" sz="2400" baseline="0" dirty="0" smtClean="0">
                          <a:latin typeface="+mj-lt"/>
                        </a:rPr>
                        <a:t>Raul </a:t>
                      </a:r>
                      <a:r>
                        <a:rPr lang="en-US" altLang="en-US" sz="2400" baseline="0" dirty="0" smtClean="0">
                          <a:latin typeface="+mj-lt"/>
                        </a:rPr>
                        <a:t>is saving coins.  He has 8 dimes, 3 quarters, and 12 nickels.</a:t>
                      </a:r>
                    </a:p>
                    <a:p>
                      <a:pPr algn="l" eaLnBrk="1" hangingPunct="1"/>
                      <a:endParaRPr lang="en-US" altLang="en-US" sz="2400" baseline="0" dirty="0" smtClean="0">
                        <a:latin typeface="+mj-lt"/>
                      </a:endParaRPr>
                    </a:p>
                    <a:p>
                      <a:pPr algn="l" eaLnBrk="1" hangingPunct="1"/>
                      <a:r>
                        <a:rPr lang="en-US" altLang="en-US" sz="2400" b="1" u="sng" baseline="0" dirty="0" smtClean="0">
                          <a:latin typeface="+mj-lt"/>
                        </a:rPr>
                        <a:t>Part A</a:t>
                      </a:r>
                    </a:p>
                    <a:p>
                      <a:pPr algn="l" eaLnBrk="1" hangingPunct="1"/>
                      <a:r>
                        <a:rPr lang="en-US" altLang="en-US" sz="2400" b="0" u="none" kern="1200" baseline="0" dirty="0" smtClean="0">
                          <a:solidFill>
                            <a:schemeClr val="lt1"/>
                          </a:solidFill>
                          <a:latin typeface="+mn-lt"/>
                          <a:ea typeface="+mn-ea"/>
                          <a:cs typeface="+mn-cs"/>
                        </a:rPr>
                        <a:t>How many cents does Raul have in nickels?  Show your work. </a:t>
                      </a:r>
                    </a:p>
                    <a:p>
                      <a:pPr algn="l" eaLnBrk="1" hangingPunct="1"/>
                      <a:r>
                        <a:rPr lang="en-US" altLang="en-US" sz="2400" b="1" u="sng" baseline="0" dirty="0" smtClean="0">
                          <a:latin typeface="+mj-lt"/>
                        </a:rPr>
                        <a:t>Part </a:t>
                      </a:r>
                      <a:r>
                        <a:rPr lang="en-US" altLang="en-US" sz="2400" b="1" u="sng" baseline="0" dirty="0" smtClean="0">
                          <a:latin typeface="+mj-lt"/>
                        </a:rPr>
                        <a:t>B</a:t>
                      </a:r>
                    </a:p>
                    <a:p>
                      <a:pPr algn="l" eaLnBrk="1" hangingPunct="1"/>
                      <a:r>
                        <a:rPr lang="en-US" altLang="en-US" sz="2400" b="0" u="none" baseline="0" dirty="0" smtClean="0">
                          <a:latin typeface="+mj-lt"/>
                        </a:rPr>
                        <a:t>How many cents does Raul have in dimes?  Show your work.</a:t>
                      </a:r>
                    </a:p>
                    <a:p>
                      <a:pPr algn="l" eaLnBrk="1" hangingPunct="1"/>
                      <a:r>
                        <a:rPr lang="en-US" altLang="en-US" sz="2400" b="1" u="sng" baseline="0" dirty="0" smtClean="0">
                          <a:latin typeface="+mj-lt"/>
                        </a:rPr>
                        <a:t>Part C</a:t>
                      </a:r>
                    </a:p>
                    <a:p>
                      <a:pPr algn="l" eaLnBrk="1" hangingPunct="1"/>
                      <a:r>
                        <a:rPr lang="en-US" altLang="en-US" sz="2400" b="0" u="none" baseline="0" dirty="0" smtClean="0">
                          <a:latin typeface="+mj-lt"/>
                        </a:rPr>
                        <a:t>How many cents does Raul have in quarters?  Show your work?</a:t>
                      </a:r>
                    </a:p>
                    <a:p>
                      <a:pPr algn="l" eaLnBrk="1" hangingPunct="1"/>
                      <a:r>
                        <a:rPr lang="en-US" altLang="en-US" sz="2400" b="1" u="sng" baseline="0" dirty="0" smtClean="0">
                          <a:latin typeface="+mj-lt"/>
                        </a:rPr>
                        <a:t>Part 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u="none" kern="1200" baseline="0" dirty="0" smtClean="0">
                          <a:solidFill>
                            <a:schemeClr val="lt1"/>
                          </a:solidFill>
                          <a:latin typeface="+mn-lt"/>
                          <a:ea typeface="+mn-ea"/>
                          <a:cs typeface="+mn-cs"/>
                        </a:rPr>
                        <a:t>How many cents does Raul have all together?  Show your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400" dirty="0" smtClean="0">
                        <a:latin typeface="+mj-lt"/>
                      </a:endParaRPr>
                    </a:p>
                  </a:txBody>
                  <a:tcPr marT="45725" marB="45725"/>
                </a:tc>
                <a:tc>
                  <a:txBody>
                    <a:bodyPr/>
                    <a:lstStyle/>
                    <a:p>
                      <a:pPr algn="l" eaLnBrk="1" hangingPunct="1"/>
                      <a:r>
                        <a:rPr lang="en-US" altLang="en-US" sz="2400" b="1" u="sng" kern="1200" dirty="0" smtClean="0">
                          <a:solidFill>
                            <a:srgbClr val="92D050"/>
                          </a:solidFill>
                          <a:latin typeface="+mn-lt"/>
                          <a:ea typeface="+mn-ea"/>
                          <a:cs typeface="+mn-cs"/>
                        </a:rPr>
                        <a:t>#3</a:t>
                      </a:r>
                      <a:endParaRPr lang="en-US" altLang="en-US" sz="2400" b="1" u="sng" kern="1200" dirty="0" smtClean="0">
                        <a:solidFill>
                          <a:srgbClr val="92D050"/>
                        </a:solidFill>
                        <a:latin typeface="+mn-lt"/>
                        <a:ea typeface="+mn-ea"/>
                        <a:cs typeface="+mn-cs"/>
                      </a:endParaRPr>
                    </a:p>
                    <a:p>
                      <a:pPr algn="ctr" eaLnBrk="1" hangingPunct="1"/>
                      <a:endParaRPr lang="en-US" altLang="en-US" sz="2400" b="1" u="sng" kern="1200" dirty="0" smtClean="0">
                        <a:solidFill>
                          <a:schemeClr val="dk1"/>
                        </a:solidFill>
                        <a:latin typeface="+mn-lt"/>
                        <a:ea typeface="+mn-ea"/>
                        <a:cs typeface="+mn-cs"/>
                      </a:endParaRPr>
                    </a:p>
                    <a:p>
                      <a:pPr algn="l" eaLnBrk="1" hangingPunct="1"/>
                      <a:r>
                        <a:rPr lang="en-US" altLang="en-US" sz="2800" b="0" u="none" kern="1200" baseline="0" dirty="0" smtClean="0">
                          <a:solidFill>
                            <a:schemeClr val="bg1"/>
                          </a:solidFill>
                          <a:effectLst/>
                          <a:latin typeface="+mn-lt"/>
                          <a:ea typeface="+mn-ea"/>
                          <a:cs typeface="+mn-cs"/>
                        </a:rPr>
                        <a:t>Peta solved 34 + 29 using the expression </a:t>
                      </a:r>
                      <a:r>
                        <a:rPr lang="en-US" altLang="en-US" sz="2800" b="0" u="none" kern="1200" baseline="0" dirty="0" smtClean="0">
                          <a:solidFill>
                            <a:schemeClr val="bg1"/>
                          </a:solidFill>
                          <a:effectLst/>
                          <a:latin typeface="+mn-lt"/>
                          <a:ea typeface="+mn-ea"/>
                          <a:cs typeface="+mn-cs"/>
                        </a:rPr>
                        <a:t>30 + 30+4 -1.</a:t>
                      </a:r>
                      <a:endParaRPr lang="en-US" altLang="en-US" sz="2800" b="0" u="none" kern="1200" baseline="0" dirty="0" smtClean="0">
                        <a:solidFill>
                          <a:schemeClr val="bg1"/>
                        </a:solidFill>
                        <a:effectLst/>
                        <a:latin typeface="+mn-lt"/>
                        <a:ea typeface="+mn-ea"/>
                        <a:cs typeface="+mn-cs"/>
                      </a:endParaRPr>
                    </a:p>
                    <a:p>
                      <a:pPr algn="l" eaLnBrk="1" hangingPunct="1"/>
                      <a:r>
                        <a:rPr lang="en-US" altLang="en-US" sz="2800" b="0" u="none" kern="1200" baseline="0" dirty="0" smtClean="0">
                          <a:solidFill>
                            <a:schemeClr val="bg1"/>
                          </a:solidFill>
                          <a:effectLst/>
                          <a:latin typeface="+mn-lt"/>
                          <a:ea typeface="+mn-ea"/>
                          <a:cs typeface="+mn-cs"/>
                        </a:rPr>
                        <a:t>Explain how Peta’s group of numbers can be the same as 34 + 29.  Show your </a:t>
                      </a:r>
                      <a:r>
                        <a:rPr lang="en-US" altLang="en-US" sz="2800" b="0" u="none" kern="1200" baseline="0" dirty="0" smtClean="0">
                          <a:solidFill>
                            <a:schemeClr val="bg1"/>
                          </a:solidFill>
                          <a:effectLst/>
                          <a:latin typeface="+mn-lt"/>
                          <a:ea typeface="+mn-ea"/>
                          <a:cs typeface="+mn-cs"/>
                        </a:rPr>
                        <a:t>work using a number line.</a:t>
                      </a:r>
                      <a:endParaRPr lang="en-US" altLang="en-US" sz="2800" b="0" u="none" kern="1200" baseline="0" dirty="0" smtClean="0">
                        <a:solidFill>
                          <a:schemeClr val="bg1"/>
                        </a:solidFill>
                        <a:effectLst/>
                        <a:latin typeface="+mn-lt"/>
                        <a:ea typeface="+mn-ea"/>
                        <a:cs typeface="+mn-cs"/>
                      </a:endParaRPr>
                    </a:p>
                    <a:p>
                      <a:pPr marL="171450" indent="-171450" algn="l" eaLnBrk="1" hangingPunct="1">
                        <a:buFont typeface="Arial" panose="020B0604020202020204" pitchFamily="34" charset="0"/>
                        <a:buChar char="•"/>
                      </a:pPr>
                      <a:endParaRPr lang="en-US" altLang="en-US" sz="2800" b="0" u="none" kern="1200" baseline="0" dirty="0" smtClean="0">
                        <a:solidFill>
                          <a:schemeClr val="dk1"/>
                        </a:solidFill>
                        <a:effectLst/>
                        <a:latin typeface="+mn-lt"/>
                        <a:ea typeface="+mn-ea"/>
                        <a:cs typeface="+mn-cs"/>
                      </a:endParaRPr>
                    </a:p>
                    <a:p>
                      <a:pPr marL="0" indent="0" algn="l" eaLnBrk="1" hangingPunct="1">
                        <a:buFont typeface="Arial" panose="020B0604020202020204" pitchFamily="34" charset="0"/>
                        <a:buNone/>
                      </a:pPr>
                      <a:endParaRPr lang="en-US" altLang="en-US" sz="2400" b="0" u="none" kern="1200" baseline="0" dirty="0" smtClean="0">
                        <a:solidFill>
                          <a:schemeClr val="dk1"/>
                        </a:solidFill>
                        <a:effectLst/>
                        <a:latin typeface="+mn-lt"/>
                        <a:ea typeface="+mn-ea"/>
                        <a:cs typeface="+mn-cs"/>
                      </a:endParaRPr>
                    </a:p>
                    <a:p>
                      <a:pPr marL="0" indent="0" algn="l" eaLnBrk="1" hangingPunct="1">
                        <a:buNone/>
                      </a:pPr>
                      <a:endParaRPr lang="en-US" altLang="en-US" sz="2400" b="0" kern="1200" dirty="0" smtClean="0">
                        <a:solidFill>
                          <a:schemeClr val="dk1"/>
                        </a:solidFill>
                        <a:latin typeface="+mn-lt"/>
                        <a:ea typeface="+mn-ea"/>
                        <a:cs typeface="+mn-cs"/>
                      </a:endParaRPr>
                    </a:p>
                    <a:p>
                      <a:pPr algn="l" eaLnBrk="1" hangingPunct="1"/>
                      <a:endParaRPr lang="en-US" sz="2400" dirty="0">
                        <a:latin typeface="Calibri" panose="020F0502020204030204" pitchFamily="34" charset="0"/>
                      </a:endParaRPr>
                    </a:p>
                  </a:txBody>
                  <a:tcPr marT="45725" marB="45725"/>
                </a:tc>
                <a:extLst>
                  <a:ext uri="{0D108BD9-81ED-4DB2-BD59-A6C34878D82A}">
                    <a16:rowId xmlns:a16="http://schemas.microsoft.com/office/drawing/2014/main" val="10000"/>
                  </a:ext>
                </a:extLst>
              </a:tr>
            </a:tbl>
          </a:graphicData>
        </a:graphic>
      </p:graphicFrame>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31F9CE-5B69-42B8-9764-35E84EB68EF5}" type="slidenum">
              <a:rPr kumimoji="0" lang="en-US" altLang="en-US" sz="1200" b="1" i="0" u="none" strike="noStrike" kern="1200" cap="none" spc="0" normalizeH="0" baseline="0" noProof="0" smtClean="0">
                <a:ln>
                  <a:noFill/>
                </a:ln>
                <a:solidFill>
                  <a:srgbClr val="FFFF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1" i="0" u="none" strike="noStrike" kern="1200" cap="none" spc="0" normalizeH="0" baseline="0" noProof="0">
              <a:ln>
                <a:noFill/>
              </a:ln>
              <a:solidFill>
                <a:srgbClr val="FFFF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52172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defTabSz="685800">
              <a:defRPr/>
            </a:pPr>
            <a:endParaRPr lang="en-US">
              <a:solidFill>
                <a:prstClr val="white"/>
              </a:solidFill>
              <a:latin typeface="Calibri"/>
            </a:endParaRPr>
          </a:p>
        </p:txBody>
      </p:sp>
      <p:sp>
        <p:nvSpPr>
          <p:cNvPr id="3" name="Footer Placeholder 2"/>
          <p:cNvSpPr>
            <a:spLocks noGrp="1"/>
          </p:cNvSpPr>
          <p:nvPr>
            <p:ph type="ftr" sz="quarter" idx="11"/>
          </p:nvPr>
        </p:nvSpPr>
        <p:spPr/>
        <p:txBody>
          <a:bodyPr/>
          <a:lstStyle/>
          <a:p>
            <a:pPr defTabSz="685800">
              <a:defRPr/>
            </a:pPr>
            <a:endParaRPr lang="en-US">
              <a:solidFill>
                <a:prstClr val="white"/>
              </a:solidFill>
              <a:latin typeface="Calibri"/>
            </a:endParaRPr>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F2F2F2"/>
                </a:solidFill>
                <a:latin typeface="Brush Script MT" panose="03060802040406070304" pitchFamily="66" charset="0"/>
                <a:cs typeface="Arial" panose="020B0604020202020204" pitchFamily="34" charset="0"/>
              </a:defRPr>
            </a:lvl1pPr>
            <a:lvl2pPr marL="557213" indent="-214313">
              <a:spcBef>
                <a:spcPct val="20000"/>
              </a:spcBef>
              <a:buFont typeface="Arial" panose="020B0604020202020204" pitchFamily="34" charset="0"/>
              <a:buChar char="–"/>
              <a:defRPr sz="2700">
                <a:solidFill>
                  <a:srgbClr val="F2F2F2"/>
                </a:solidFill>
                <a:latin typeface="Brush Script MT" panose="03060802040406070304" pitchFamily="66" charset="0"/>
                <a:cs typeface="Arial" panose="020B0604020202020204" pitchFamily="34" charset="0"/>
              </a:defRPr>
            </a:lvl2pPr>
            <a:lvl3pPr marL="857250" indent="-171450">
              <a:spcBef>
                <a:spcPct val="20000"/>
              </a:spcBef>
              <a:buFont typeface="Arial" panose="020B0604020202020204" pitchFamily="34" charset="0"/>
              <a:buChar char="•"/>
              <a:defRPr sz="2400">
                <a:solidFill>
                  <a:srgbClr val="F2F2F2"/>
                </a:solidFill>
                <a:latin typeface="Brush Script MT" panose="03060802040406070304" pitchFamily="66" charset="0"/>
                <a:cs typeface="Arial" panose="020B0604020202020204" pitchFamily="34" charset="0"/>
              </a:defRPr>
            </a:lvl3pPr>
            <a:lvl4pPr marL="1200150" indent="-171450">
              <a:spcBef>
                <a:spcPct val="20000"/>
              </a:spcBef>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4pPr>
            <a:lvl5pPr marL="1543050" indent="-171450">
              <a:spcBef>
                <a:spcPct val="20000"/>
              </a:spcBef>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5pPr>
            <a:lvl6pPr marL="18859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6pPr>
            <a:lvl7pPr marL="22288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7pPr>
            <a:lvl8pPr marL="25717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8pPr>
            <a:lvl9pPr marL="2914650" indent="-171450" eaLnBrk="0" fontAlgn="base" hangingPunct="0">
              <a:spcBef>
                <a:spcPct val="20000"/>
              </a:spcBef>
              <a:spcAft>
                <a:spcPct val="0"/>
              </a:spcAft>
              <a:buFont typeface="Arial" panose="020B0604020202020204" pitchFamily="34" charset="0"/>
              <a:buChar char="»"/>
              <a:defRPr sz="2100">
                <a:solidFill>
                  <a:srgbClr val="F2F2F2"/>
                </a:solidFill>
                <a:latin typeface="Brush Script MT" panose="03060802040406070304" pitchFamily="66" charset="0"/>
                <a:cs typeface="Arial" panose="020B0604020202020204" pitchFamily="34" charset="0"/>
              </a:defRPr>
            </a:lvl9pPr>
          </a:lstStyle>
          <a:p>
            <a:pPr defTabSz="685800">
              <a:spcBef>
                <a:spcPct val="0"/>
              </a:spcBef>
              <a:buNone/>
            </a:pPr>
            <a:fld id="{8DE2779C-FE08-4F52-8DC2-830AF6B363F2}" type="slidenum">
              <a:rPr lang="en-US" altLang="en-US" sz="900">
                <a:solidFill>
                  <a:prstClr val="white"/>
                </a:solidFill>
                <a:latin typeface="Calibri" panose="020F0502020204030204" pitchFamily="34" charset="0"/>
              </a:rPr>
              <a:pPr defTabSz="685800">
                <a:spcBef>
                  <a:spcPct val="0"/>
                </a:spcBef>
                <a:buNone/>
              </a:pPr>
              <a:t>20</a:t>
            </a:fld>
            <a:endParaRPr lang="en-US" altLang="en-US" sz="900">
              <a:solidFill>
                <a:prstClr val="white"/>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18469654"/>
              </p:ext>
            </p:extLst>
          </p:nvPr>
        </p:nvGraphicFramePr>
        <p:xfrm>
          <a:off x="283777" y="252248"/>
          <a:ext cx="11587656" cy="6361278"/>
        </p:xfrm>
        <a:graphic>
          <a:graphicData uri="http://schemas.openxmlformats.org/drawingml/2006/table">
            <a:tbl>
              <a:tblPr firstRow="1" bandRow="1">
                <a:tableStyleId>{5C22544A-7EE6-4342-B048-85BDC9FD1C3A}</a:tableStyleId>
              </a:tblPr>
              <a:tblGrid>
                <a:gridCol w="5793828">
                  <a:extLst>
                    <a:ext uri="{9D8B030D-6E8A-4147-A177-3AD203B41FA5}">
                      <a16:colId xmlns:a16="http://schemas.microsoft.com/office/drawing/2014/main" val="20000"/>
                    </a:ext>
                  </a:extLst>
                </a:gridCol>
                <a:gridCol w="5793828">
                  <a:extLst>
                    <a:ext uri="{9D8B030D-6E8A-4147-A177-3AD203B41FA5}">
                      <a16:colId xmlns:a16="http://schemas.microsoft.com/office/drawing/2014/main" val="20001"/>
                    </a:ext>
                  </a:extLst>
                </a:gridCol>
              </a:tblGrid>
              <a:tr h="6361278">
                <a:tc>
                  <a:txBody>
                    <a:bodyPr/>
                    <a:lstStyle/>
                    <a:p>
                      <a:pPr algn="l" eaLnBrk="1" hangingPunct="1"/>
                      <a:r>
                        <a:rPr lang="en-US" altLang="en-US" sz="1500" b="1" u="sng" dirty="0" smtClean="0">
                          <a:solidFill>
                            <a:srgbClr val="92D050"/>
                          </a:solidFill>
                          <a:latin typeface="+mj-lt"/>
                        </a:rPr>
                        <a:t>#29</a:t>
                      </a:r>
                      <a:endParaRPr lang="en-US" altLang="en-US" sz="1500" b="1" u="sng" dirty="0" smtClean="0">
                        <a:solidFill>
                          <a:srgbClr val="92D050"/>
                        </a:solidFill>
                        <a:latin typeface="+mj-lt"/>
                      </a:endParaRPr>
                    </a:p>
                    <a:p>
                      <a:pPr algn="l" eaLnBrk="1" hangingPunct="1"/>
                      <a:r>
                        <a:rPr lang="en-US" sz="1800" dirty="0" smtClean="0">
                          <a:effectLst/>
                        </a:rPr>
                        <a:t> </a:t>
                      </a:r>
                      <a:endParaRPr lang="en-US" altLang="en-US" sz="1800" dirty="0" smtClean="0">
                        <a:solidFill>
                          <a:schemeClr val="bg1"/>
                        </a:solidFill>
                        <a:latin typeface="+mj-lt"/>
                      </a:endParaRPr>
                    </a:p>
                    <a:p>
                      <a:pPr algn="ctr" eaLnBrk="1" hangingPunct="1"/>
                      <a:endParaRPr lang="en-US" altLang="en-US" sz="1500" dirty="0" smtClean="0">
                        <a:solidFill>
                          <a:schemeClr val="bg1"/>
                        </a:solidFill>
                        <a:latin typeface="+mj-lt"/>
                      </a:endParaRPr>
                    </a:p>
                    <a:p>
                      <a:pPr algn="ctr" eaLnBrk="1" hangingPunct="1"/>
                      <a:endParaRPr lang="en-US" altLang="en-US" sz="1500" dirty="0" smtClean="0">
                        <a:solidFill>
                          <a:schemeClr val="bg1"/>
                        </a:solidFill>
                        <a:latin typeface="+mj-lt"/>
                      </a:endParaRPr>
                    </a:p>
                    <a:p>
                      <a:pPr algn="ctr" eaLnBrk="1" hangingPunct="1"/>
                      <a:endParaRPr lang="en-US" altLang="en-US" sz="1500" dirty="0" smtClean="0">
                        <a:solidFill>
                          <a:schemeClr val="bg1"/>
                        </a:solidFill>
                        <a:latin typeface="+mj-lt"/>
                      </a:endParaRPr>
                    </a:p>
                    <a:p>
                      <a:pPr algn="ctr" eaLnBrk="1" hangingPunct="1"/>
                      <a:endParaRPr lang="en-US" altLang="en-US" sz="1500" dirty="0" smtClean="0">
                        <a:solidFill>
                          <a:schemeClr val="bg1"/>
                        </a:solidFill>
                        <a:latin typeface="+mj-lt"/>
                      </a:endParaRPr>
                    </a:p>
                    <a:p>
                      <a:pPr algn="l" eaLnBrk="1" hangingPunct="1"/>
                      <a:endParaRPr lang="en-US" altLang="en-US" sz="2100" b="0" u="sng" dirty="0" smtClean="0">
                        <a:solidFill>
                          <a:schemeClr val="bg1"/>
                        </a:solidFill>
                        <a:latin typeface="+mj-lt"/>
                      </a:endParaRPr>
                    </a:p>
                    <a:p>
                      <a:pPr algn="l" eaLnBrk="1" hangingPunct="1"/>
                      <a:endParaRPr lang="en-US" altLang="en-US" sz="2100" b="0" u="sng" dirty="0" smtClean="0">
                        <a:solidFill>
                          <a:schemeClr val="bg1"/>
                        </a:solidFill>
                        <a:latin typeface="+mj-lt"/>
                      </a:endParaRPr>
                    </a:p>
                    <a:p>
                      <a:pPr algn="l" eaLnBrk="1" hangingPunct="1"/>
                      <a:endParaRPr lang="en-US" altLang="en-US" sz="2100" b="0" u="sng" dirty="0" smtClean="0">
                        <a:solidFill>
                          <a:schemeClr val="bg1"/>
                        </a:solidFill>
                        <a:latin typeface="+mj-lt"/>
                      </a:endParaRPr>
                    </a:p>
                    <a:p>
                      <a:pPr algn="l" eaLnBrk="1" hangingPunct="1"/>
                      <a:r>
                        <a:rPr lang="en-US" altLang="en-US" sz="2800" b="0" u="sng" dirty="0" smtClean="0">
                          <a:solidFill>
                            <a:schemeClr val="bg1"/>
                          </a:solidFill>
                          <a:latin typeface="+mj-lt"/>
                        </a:rPr>
                        <a:t>Part A</a:t>
                      </a:r>
                    </a:p>
                    <a:p>
                      <a:pPr algn="l" eaLnBrk="1" hangingPunct="1"/>
                      <a:r>
                        <a:rPr lang="en-US" altLang="en-US" sz="2800" b="0" u="none" baseline="0" dirty="0" smtClean="0">
                          <a:solidFill>
                            <a:schemeClr val="bg1"/>
                          </a:solidFill>
                          <a:latin typeface="+mj-lt"/>
                        </a:rPr>
                        <a:t>How can you determine the total number of students who took this survey?</a:t>
                      </a:r>
                    </a:p>
                    <a:p>
                      <a:pPr algn="l" eaLnBrk="1" hangingPunct="1"/>
                      <a:endParaRPr lang="en-US" altLang="en-US" sz="2800" b="0" baseline="0" dirty="0" smtClean="0">
                        <a:solidFill>
                          <a:schemeClr val="bg1"/>
                        </a:solidFill>
                        <a:latin typeface="+mj-lt"/>
                      </a:endParaRPr>
                    </a:p>
                    <a:p>
                      <a:pPr algn="l" eaLnBrk="1" hangingPunct="1"/>
                      <a:r>
                        <a:rPr lang="en-US" altLang="en-US" sz="2800" b="0" u="sng" baseline="0" dirty="0" smtClean="0">
                          <a:solidFill>
                            <a:schemeClr val="bg1"/>
                          </a:solidFill>
                          <a:latin typeface="+mj-lt"/>
                        </a:rPr>
                        <a:t>Part B</a:t>
                      </a:r>
                    </a:p>
                    <a:p>
                      <a:pPr algn="l" eaLnBrk="1" hangingPunct="1"/>
                      <a:r>
                        <a:rPr lang="en-US" altLang="en-US" sz="2800" b="0" dirty="0" smtClean="0">
                          <a:solidFill>
                            <a:schemeClr val="bg1"/>
                          </a:solidFill>
                          <a:latin typeface="+mj-lt"/>
                        </a:rPr>
                        <a:t>Which two job positions together would have more student votes than that of a doctor? Prove your thinking.</a:t>
                      </a:r>
                    </a:p>
                  </a:txBody>
                  <a:tcPr marL="68580" marR="68580" marT="34300" marB="34300"/>
                </a:tc>
                <a:tc>
                  <a:txBody>
                    <a:bodyPr/>
                    <a:lstStyle/>
                    <a:p>
                      <a:pPr algn="l" eaLnBrk="1" hangingPunct="1"/>
                      <a:r>
                        <a:rPr lang="en-US" altLang="en-US" sz="1500" b="1" u="sng" kern="1200" dirty="0" smtClean="0">
                          <a:solidFill>
                            <a:srgbClr val="92D050"/>
                          </a:solidFill>
                          <a:latin typeface="+mn-lt"/>
                          <a:ea typeface="+mn-ea"/>
                          <a:cs typeface="+mn-cs"/>
                        </a:rPr>
                        <a:t>#30</a:t>
                      </a:r>
                      <a:endParaRPr lang="en-US" altLang="en-US" sz="1500" b="1" u="sng" kern="1200" dirty="0" smtClean="0">
                        <a:solidFill>
                          <a:srgbClr val="92D050"/>
                        </a:solidFill>
                        <a:latin typeface="+mn-lt"/>
                        <a:ea typeface="+mn-ea"/>
                        <a:cs typeface="+mn-cs"/>
                      </a:endParaRPr>
                    </a:p>
                    <a:p>
                      <a:pPr algn="l" eaLnBrk="1" hangingPunct="1"/>
                      <a:r>
                        <a:rPr lang="en-US" altLang="en-US" sz="1500" b="0" u="none" kern="1200" baseline="0" dirty="0" smtClean="0">
                          <a:solidFill>
                            <a:schemeClr val="bg1"/>
                          </a:solidFill>
                          <a:effectLst/>
                          <a:latin typeface="+mn-lt"/>
                          <a:ea typeface="+mn-ea"/>
                          <a:cs typeface="+mn-cs"/>
                        </a:rPr>
                        <a:t> </a:t>
                      </a:r>
                    </a:p>
                    <a:p>
                      <a:pPr marL="171450" indent="-171450" algn="l" eaLnBrk="1" hangingPunct="1">
                        <a:buFont typeface="Arial" panose="020B0604020202020204" pitchFamily="34" charset="0"/>
                        <a:buChar char="•"/>
                      </a:pPr>
                      <a:endParaRPr lang="en-US" altLang="en-US" sz="1500" b="0" u="none" kern="1200" baseline="0" dirty="0" smtClean="0">
                        <a:solidFill>
                          <a:schemeClr val="bg1"/>
                        </a:solidFill>
                        <a:effectLst/>
                        <a:latin typeface="+mn-lt"/>
                        <a:ea typeface="+mn-ea"/>
                        <a:cs typeface="+mn-cs"/>
                      </a:endParaRPr>
                    </a:p>
                    <a:p>
                      <a:pPr marL="0" indent="0" algn="l" eaLnBrk="1" hangingPunct="1">
                        <a:buFont typeface="Arial" panose="020B0604020202020204" pitchFamily="34" charset="0"/>
                        <a:buNone/>
                      </a:pPr>
                      <a:endParaRPr lang="en-US" altLang="en-US" sz="1500" b="0" u="none" kern="1200" baseline="0" dirty="0" smtClean="0">
                        <a:solidFill>
                          <a:schemeClr val="bg1"/>
                        </a:solidFill>
                        <a:effectLst/>
                        <a:latin typeface="+mn-lt"/>
                        <a:ea typeface="+mn-ea"/>
                        <a:cs typeface="+mn-cs"/>
                      </a:endParaRPr>
                    </a:p>
                    <a:p>
                      <a:pPr marL="0" indent="0" algn="l" eaLnBrk="1" hangingPunct="1">
                        <a:buNone/>
                      </a:pPr>
                      <a:endParaRPr lang="en-US" altLang="en-US" sz="1500" b="0" kern="1200" dirty="0" smtClean="0">
                        <a:solidFill>
                          <a:schemeClr val="bg1"/>
                        </a:solidFill>
                        <a:latin typeface="+mn-lt"/>
                        <a:ea typeface="+mn-ea"/>
                        <a:cs typeface="+mn-cs"/>
                      </a:endParaRPr>
                    </a:p>
                    <a:p>
                      <a:pPr algn="l" eaLnBrk="1" hangingPunct="1"/>
                      <a:endParaRPr lang="en-US" sz="1500" dirty="0" smtClean="0">
                        <a:solidFill>
                          <a:schemeClr val="bg1"/>
                        </a:solidFill>
                        <a:latin typeface="Calibri" panose="020F0502020204030204" pitchFamily="34" charset="0"/>
                      </a:endParaRPr>
                    </a:p>
                    <a:p>
                      <a:pPr algn="l" eaLnBrk="1" hangingPunct="1"/>
                      <a:endParaRPr lang="en-US" sz="1500" dirty="0" smtClean="0">
                        <a:solidFill>
                          <a:schemeClr val="bg1"/>
                        </a:solidFill>
                        <a:latin typeface="Calibri" panose="020F0502020204030204" pitchFamily="34" charset="0"/>
                      </a:endParaRPr>
                    </a:p>
                    <a:p>
                      <a:pPr algn="l" eaLnBrk="1" hangingPunct="1"/>
                      <a:endParaRPr lang="en-US" sz="1500" dirty="0" smtClean="0">
                        <a:solidFill>
                          <a:schemeClr val="bg1"/>
                        </a:solidFill>
                        <a:latin typeface="Calibri" panose="020F0502020204030204" pitchFamily="34" charset="0"/>
                      </a:endParaRPr>
                    </a:p>
                    <a:p>
                      <a:pPr algn="l" eaLnBrk="1" hangingPunct="1"/>
                      <a:endParaRPr lang="en-US" sz="1500" dirty="0" smtClean="0">
                        <a:solidFill>
                          <a:schemeClr val="bg1"/>
                        </a:solidFill>
                        <a:latin typeface="Calibri" panose="020F0502020204030204" pitchFamily="34" charset="0"/>
                      </a:endParaRPr>
                    </a:p>
                    <a:p>
                      <a:pPr algn="l" eaLnBrk="1" hangingPunct="1"/>
                      <a:endParaRPr lang="en-US" sz="1500" dirty="0" smtClean="0">
                        <a:solidFill>
                          <a:schemeClr val="bg1"/>
                        </a:solidFill>
                        <a:latin typeface="Calibri" panose="020F0502020204030204" pitchFamily="34" charset="0"/>
                      </a:endParaRPr>
                    </a:p>
                    <a:p>
                      <a:pPr algn="l" eaLnBrk="1" hangingPunct="1"/>
                      <a:endParaRPr lang="en-US" sz="1500" dirty="0" smtClean="0">
                        <a:solidFill>
                          <a:schemeClr val="bg1"/>
                        </a:solidFill>
                        <a:latin typeface="Calibri" panose="020F0502020204030204" pitchFamily="34" charset="0"/>
                      </a:endParaRPr>
                    </a:p>
                    <a:p>
                      <a:pPr algn="l" eaLnBrk="1" hangingPunct="1"/>
                      <a:r>
                        <a:rPr lang="en-US" sz="2100" dirty="0" smtClean="0">
                          <a:solidFill>
                            <a:schemeClr val="bg1"/>
                          </a:solidFill>
                          <a:latin typeface="Calibri" panose="020F0502020204030204" pitchFamily="34" charset="0"/>
                        </a:rPr>
                        <a:t> </a:t>
                      </a:r>
                    </a:p>
                    <a:p>
                      <a:pPr algn="l" eaLnBrk="1" hangingPunct="1"/>
                      <a:r>
                        <a:rPr lang="en-US" sz="2800" b="0" u="sng" dirty="0" smtClean="0">
                          <a:solidFill>
                            <a:schemeClr val="bg1"/>
                          </a:solidFill>
                          <a:latin typeface="Calibri" panose="020F0502020204030204" pitchFamily="34" charset="0"/>
                        </a:rPr>
                        <a:t>Part</a:t>
                      </a:r>
                      <a:r>
                        <a:rPr lang="en-US" sz="2800" b="0" u="sng" baseline="0" dirty="0" smtClean="0">
                          <a:solidFill>
                            <a:schemeClr val="bg1"/>
                          </a:solidFill>
                          <a:latin typeface="Calibri" panose="020F0502020204030204" pitchFamily="34" charset="0"/>
                        </a:rPr>
                        <a:t> A</a:t>
                      </a:r>
                    </a:p>
                    <a:p>
                      <a:pPr algn="l" eaLnBrk="1" hangingPunct="1"/>
                      <a:r>
                        <a:rPr lang="en-US" sz="2800" b="0" u="none" baseline="0" dirty="0" smtClean="0">
                          <a:solidFill>
                            <a:schemeClr val="bg1"/>
                          </a:solidFill>
                          <a:latin typeface="Calibri" panose="020F0502020204030204" pitchFamily="34" charset="0"/>
                        </a:rPr>
                        <a:t>How many ice cream bars were sold in September and October</a:t>
                      </a:r>
                      <a:r>
                        <a:rPr lang="en-US" sz="2800" b="0" u="none" baseline="0" dirty="0" smtClean="0">
                          <a:solidFill>
                            <a:schemeClr val="bg1"/>
                          </a:solidFill>
                          <a:latin typeface="Calibri" panose="020F0502020204030204" pitchFamily="34" charset="0"/>
                        </a:rPr>
                        <a:t>?</a:t>
                      </a:r>
                    </a:p>
                    <a:p>
                      <a:pPr algn="l" eaLnBrk="1" hangingPunct="1"/>
                      <a:endParaRPr lang="en-US" sz="2800" b="0" u="none" baseline="0" dirty="0" smtClean="0">
                        <a:solidFill>
                          <a:schemeClr val="bg1"/>
                        </a:solidFill>
                        <a:latin typeface="Calibri" panose="020F0502020204030204" pitchFamily="34" charset="0"/>
                      </a:endParaRPr>
                    </a:p>
                    <a:p>
                      <a:pPr algn="l" eaLnBrk="1" hangingPunct="1"/>
                      <a:r>
                        <a:rPr lang="en-US" sz="2800" b="0" u="sng" baseline="0" dirty="0" smtClean="0">
                          <a:solidFill>
                            <a:schemeClr val="bg1"/>
                          </a:solidFill>
                          <a:latin typeface="Calibri" panose="020F0502020204030204" pitchFamily="34" charset="0"/>
                        </a:rPr>
                        <a:t>Part B</a:t>
                      </a:r>
                    </a:p>
                    <a:p>
                      <a:pPr algn="l" eaLnBrk="1" hangingPunct="1"/>
                      <a:r>
                        <a:rPr lang="en-US" sz="2800" b="0" u="none" baseline="0" dirty="0" smtClean="0">
                          <a:solidFill>
                            <a:schemeClr val="bg1"/>
                          </a:solidFill>
                          <a:latin typeface="Calibri" panose="020F0502020204030204" pitchFamily="34" charset="0"/>
                        </a:rPr>
                        <a:t>What is the difference of ice cream bars sold in September and December?</a:t>
                      </a:r>
                      <a:endParaRPr lang="en-US" sz="2800" b="0" u="none" dirty="0">
                        <a:solidFill>
                          <a:schemeClr val="bg1"/>
                        </a:solidFill>
                        <a:latin typeface="Calibri" panose="020F0502020204030204" pitchFamily="34" charset="0"/>
                      </a:endParaRPr>
                    </a:p>
                  </a:txBody>
                  <a:tcPr marL="68580" marR="68580" marT="34300" marB="34300"/>
                </a:tc>
                <a:extLst>
                  <a:ext uri="{0D108BD9-81ED-4DB2-BD59-A6C34878D82A}">
                    <a16:rowId xmlns:a16="http://schemas.microsoft.com/office/drawing/2014/main" val="10000"/>
                  </a:ext>
                </a:extLst>
              </a:tr>
            </a:tbl>
          </a:graphicData>
        </a:graphic>
      </p:graphicFrame>
      <p:pic>
        <p:nvPicPr>
          <p:cNvPr id="7" name="Picture 6"/>
          <p:cNvPicPr>
            <a:picLocks noChangeAspect="1"/>
          </p:cNvPicPr>
          <p:nvPr/>
        </p:nvPicPr>
        <p:blipFill>
          <a:blip r:embed="rId2"/>
          <a:stretch>
            <a:fillRect/>
          </a:stretch>
        </p:blipFill>
        <p:spPr>
          <a:xfrm>
            <a:off x="2350778" y="355155"/>
            <a:ext cx="2231330" cy="1819814"/>
          </a:xfrm>
          <a:prstGeom prst="rect">
            <a:avLst/>
          </a:prstGeom>
        </p:spPr>
      </p:pic>
      <p:pic>
        <p:nvPicPr>
          <p:cNvPr id="8" name="Picture 7"/>
          <p:cNvPicPr>
            <a:picLocks noChangeAspect="1"/>
          </p:cNvPicPr>
          <p:nvPr/>
        </p:nvPicPr>
        <p:blipFill>
          <a:blip r:embed="rId3"/>
          <a:stretch>
            <a:fillRect/>
          </a:stretch>
        </p:blipFill>
        <p:spPr>
          <a:xfrm>
            <a:off x="8026400" y="355155"/>
            <a:ext cx="2245046" cy="2464522"/>
          </a:xfrm>
          <a:prstGeom prst="rect">
            <a:avLst/>
          </a:prstGeom>
        </p:spPr>
      </p:pic>
    </p:spTree>
    <p:extLst>
      <p:ext uri="{BB962C8B-B14F-4D97-AF65-F5344CB8AC3E}">
        <p14:creationId xmlns:p14="http://schemas.microsoft.com/office/powerpoint/2010/main" val="3846796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01747182"/>
              </p:ext>
            </p:extLst>
          </p:nvPr>
        </p:nvGraphicFramePr>
        <p:xfrm>
          <a:off x="299545" y="141890"/>
          <a:ext cx="11508827" cy="6858016"/>
        </p:xfrm>
        <a:graphic>
          <a:graphicData uri="http://schemas.openxmlformats.org/drawingml/2006/table">
            <a:tbl>
              <a:tblPr firstRow="1" bandRow="1">
                <a:tableStyleId>{5C22544A-7EE6-4342-B048-85BDC9FD1C3A}</a:tableStyleId>
              </a:tblPr>
              <a:tblGrid>
                <a:gridCol w="11508827">
                  <a:extLst>
                    <a:ext uri="{9D8B030D-6E8A-4147-A177-3AD203B41FA5}">
                      <a16:colId xmlns:a16="http://schemas.microsoft.com/office/drawing/2014/main" val="20000"/>
                    </a:ext>
                  </a:extLst>
                </a:gridCol>
              </a:tblGrid>
              <a:tr h="6526924">
                <a:tc>
                  <a:txBody>
                    <a:bodyPr/>
                    <a:lstStyle/>
                    <a:p>
                      <a:pPr marL="0" indent="0" algn="l">
                        <a:buFont typeface="Arial" panose="020B0604020202020204" pitchFamily="34" charset="0"/>
                        <a:buNone/>
                      </a:pPr>
                      <a:r>
                        <a:rPr lang="en-US" sz="2400" u="sng" baseline="0" dirty="0" smtClean="0">
                          <a:solidFill>
                            <a:srgbClr val="92D050"/>
                          </a:solidFill>
                          <a:latin typeface="+mj-lt"/>
                        </a:rPr>
                        <a:t>#31</a:t>
                      </a:r>
                      <a:endParaRPr lang="en-US" sz="2400" u="sng" baseline="0" dirty="0" smtClean="0">
                        <a:solidFill>
                          <a:srgbClr val="92D050"/>
                        </a:solidFill>
                        <a:latin typeface="+mj-lt"/>
                      </a:endParaRPr>
                    </a:p>
                    <a:p>
                      <a:pPr marL="0" indent="0" algn="ctr">
                        <a:buFont typeface="Arial" panose="020B0604020202020204" pitchFamily="34" charset="0"/>
                        <a:buNone/>
                      </a:pPr>
                      <a:endParaRPr lang="en-US" sz="2400" b="0" u="sng" baseline="0" dirty="0" smtClean="0">
                        <a:latin typeface="+mj-lt"/>
                      </a:endParaRPr>
                    </a:p>
                    <a:p>
                      <a:pPr marL="0" indent="0" algn="ctr">
                        <a:buFont typeface="Arial" panose="020B0604020202020204" pitchFamily="34" charset="0"/>
                        <a:buNone/>
                      </a:pPr>
                      <a:endParaRPr lang="en-US" sz="2400" b="0" u="sng" baseline="0" dirty="0" smtClean="0">
                        <a:latin typeface="+mj-lt"/>
                      </a:endParaRPr>
                    </a:p>
                    <a:p>
                      <a:pPr marL="0" indent="0" algn="ctr">
                        <a:buFont typeface="Arial" panose="020B0604020202020204" pitchFamily="34" charset="0"/>
                        <a:buNone/>
                      </a:pPr>
                      <a:endParaRPr lang="en-US" sz="2400" b="0" u="sng" baseline="0" dirty="0" smtClean="0">
                        <a:latin typeface="+mj-lt"/>
                      </a:endParaRPr>
                    </a:p>
                    <a:p>
                      <a:pPr marL="0" indent="0" algn="ctr">
                        <a:buFont typeface="Arial" panose="020B0604020202020204" pitchFamily="34" charset="0"/>
                        <a:buNone/>
                      </a:pPr>
                      <a:r>
                        <a:rPr lang="en-US" sz="2400" b="0" dirty="0" smtClean="0">
                          <a:latin typeface="+mj-lt"/>
                        </a:rPr>
                        <a:t>A diagram of a shopping center is shown.</a:t>
                      </a:r>
                    </a:p>
                    <a:p>
                      <a:pPr marL="0" indent="0" algn="ctr">
                        <a:buFont typeface="Arial" panose="020B0604020202020204" pitchFamily="34" charset="0"/>
                        <a:buNone/>
                      </a:pPr>
                      <a:endParaRPr lang="en-US" sz="2400" b="0" dirty="0" smtClean="0">
                        <a:latin typeface="+mj-lt"/>
                      </a:endParaRPr>
                    </a:p>
                    <a:p>
                      <a:pPr marL="0" indent="0" algn="l">
                        <a:buFont typeface="Arial" panose="020B0604020202020204" pitchFamily="34" charset="0"/>
                        <a:buNone/>
                      </a:pPr>
                      <a:r>
                        <a:rPr lang="en-US" sz="2400" b="1" i="0" u="sng" dirty="0" smtClean="0">
                          <a:latin typeface="+mj-lt"/>
                        </a:rPr>
                        <a:t>Part A</a:t>
                      </a:r>
                    </a:p>
                    <a:p>
                      <a:pPr marL="0" indent="0" algn="l">
                        <a:buFont typeface="Arial" panose="020B0604020202020204" pitchFamily="34" charset="0"/>
                        <a:buNone/>
                      </a:pPr>
                      <a:r>
                        <a:rPr lang="en-US" sz="2400" b="0" dirty="0" smtClean="0">
                          <a:latin typeface="+mj-lt"/>
                        </a:rPr>
                        <a:t>One part of the shopping center is the vision store.  What fraction</a:t>
                      </a:r>
                      <a:r>
                        <a:rPr lang="en-US" sz="2400" b="0" baseline="0" dirty="0" smtClean="0">
                          <a:latin typeface="+mj-lt"/>
                        </a:rPr>
                        <a:t> of the shopping center is the vision store? Explain your answer.</a:t>
                      </a:r>
                    </a:p>
                    <a:p>
                      <a:pPr marL="0" indent="0" algn="l">
                        <a:buFont typeface="Arial" panose="020B0604020202020204" pitchFamily="34" charset="0"/>
                        <a:buNone/>
                      </a:pPr>
                      <a:endParaRPr lang="en-US" sz="2400" b="0" baseline="0" dirty="0" smtClean="0">
                        <a:latin typeface="+mj-lt"/>
                      </a:endParaRPr>
                    </a:p>
                    <a:p>
                      <a:pPr marL="0" indent="0" algn="l">
                        <a:buFont typeface="Arial" panose="020B0604020202020204" pitchFamily="34" charset="0"/>
                        <a:buNone/>
                      </a:pPr>
                      <a:r>
                        <a:rPr lang="en-US" sz="2400" b="1" u="sng" baseline="0" dirty="0" smtClean="0">
                          <a:latin typeface="+mj-lt"/>
                        </a:rPr>
                        <a:t>Part B</a:t>
                      </a:r>
                    </a:p>
                    <a:p>
                      <a:pPr marL="0" indent="0" algn="l">
                        <a:buFont typeface="Arial" panose="020B0604020202020204" pitchFamily="34" charset="0"/>
                        <a:buNone/>
                      </a:pPr>
                      <a:r>
                        <a:rPr lang="en-US" sz="2400" b="0" baseline="0" dirty="0" smtClean="0">
                          <a:latin typeface="+mj-lt"/>
                        </a:rPr>
                        <a:t>The movie theater uses 3/8 of the shopping center.  How many parts with a size of 1/8 is the theater?</a:t>
                      </a:r>
                    </a:p>
                    <a:p>
                      <a:pPr marL="0" indent="0" algn="l">
                        <a:buFont typeface="Arial" panose="020B0604020202020204" pitchFamily="34" charset="0"/>
                        <a:buNone/>
                      </a:pPr>
                      <a:endParaRPr lang="en-US" sz="2400" b="0" baseline="0" dirty="0" smtClean="0">
                        <a:latin typeface="+mj-lt"/>
                      </a:endParaRPr>
                    </a:p>
                    <a:p>
                      <a:pPr marL="0" indent="0" algn="l">
                        <a:buFont typeface="Arial" panose="020B0604020202020204" pitchFamily="34" charset="0"/>
                        <a:buNone/>
                      </a:pPr>
                      <a:r>
                        <a:rPr lang="en-US" sz="2400" b="1" u="sng" baseline="0" dirty="0" smtClean="0">
                          <a:latin typeface="+mj-lt"/>
                        </a:rPr>
                        <a:t>Part C</a:t>
                      </a:r>
                    </a:p>
                    <a:p>
                      <a:pPr marL="0" indent="0" algn="l">
                        <a:buFont typeface="Arial" panose="020B0604020202020204" pitchFamily="34" charset="0"/>
                        <a:buNone/>
                      </a:pPr>
                      <a:r>
                        <a:rPr lang="en-US" sz="2400" b="0" baseline="0" dirty="0" smtClean="0">
                          <a:latin typeface="+mj-lt"/>
                        </a:rPr>
                        <a:t>If the movie theater uses 3/8 of the shopping center and the vision center uses one part, what fraction  represents the remainder of the shopping center.  Explain your answer in two different ways.</a:t>
                      </a:r>
                      <a:endParaRPr lang="en-US" sz="2400" b="0" dirty="0" smtClean="0">
                        <a:latin typeface="+mj-lt"/>
                      </a:endParaRPr>
                    </a:p>
                    <a:p>
                      <a:pPr marL="0" indent="0">
                        <a:buFont typeface="+mj-lt"/>
                        <a:buNone/>
                      </a:pPr>
                      <a:endParaRPr lang="en-US" altLang="en-US" sz="1200" b="0" baseline="0" dirty="0" smtClean="0">
                        <a:latin typeface="+mj-lt"/>
                      </a:endParaRPr>
                    </a:p>
                  </a:txBody>
                  <a:tcPr marT="45728" marB="45728"/>
                </a:tc>
                <a:extLst>
                  <a:ext uri="{0D108BD9-81ED-4DB2-BD59-A6C34878D82A}">
                    <a16:rowId xmlns:a16="http://schemas.microsoft.com/office/drawing/2014/main" val="10000"/>
                  </a:ext>
                </a:extLst>
              </a:tr>
            </a:tbl>
          </a:graphicData>
        </a:graphic>
      </p:graphicFrame>
      <p:sp>
        <p:nvSpPr>
          <p:cNvPr id="4" name="Rectangle 3"/>
          <p:cNvSpPr/>
          <p:nvPr/>
        </p:nvSpPr>
        <p:spPr>
          <a:xfrm>
            <a:off x="4572000" y="718645"/>
            <a:ext cx="5334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7" name="Rectangle 6"/>
          <p:cNvSpPr/>
          <p:nvPr/>
        </p:nvSpPr>
        <p:spPr>
          <a:xfrm>
            <a:off x="5105400" y="718645"/>
            <a:ext cx="5334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8" name="Rectangle 7"/>
          <p:cNvSpPr/>
          <p:nvPr/>
        </p:nvSpPr>
        <p:spPr>
          <a:xfrm>
            <a:off x="6185666" y="718645"/>
            <a:ext cx="5334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9" name="Rectangle 8"/>
          <p:cNvSpPr/>
          <p:nvPr/>
        </p:nvSpPr>
        <p:spPr>
          <a:xfrm>
            <a:off x="5638800" y="718645"/>
            <a:ext cx="5334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0" name="Rectangle 9"/>
          <p:cNvSpPr/>
          <p:nvPr/>
        </p:nvSpPr>
        <p:spPr>
          <a:xfrm>
            <a:off x="6190237" y="1023445"/>
            <a:ext cx="5334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1" name="Rectangle 10"/>
          <p:cNvSpPr/>
          <p:nvPr/>
        </p:nvSpPr>
        <p:spPr>
          <a:xfrm>
            <a:off x="5632534" y="1023445"/>
            <a:ext cx="5334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2" name="Rectangle 11"/>
          <p:cNvSpPr/>
          <p:nvPr/>
        </p:nvSpPr>
        <p:spPr>
          <a:xfrm>
            <a:off x="5087937" y="1023445"/>
            <a:ext cx="5334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3" name="Rectangle 12"/>
          <p:cNvSpPr/>
          <p:nvPr/>
        </p:nvSpPr>
        <p:spPr>
          <a:xfrm>
            <a:off x="4580731" y="1023445"/>
            <a:ext cx="5334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3222681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4A06AB3B-9098-4752-BAA3-D650D5C8DDB7}" type="slidenum">
              <a:rPr lang="en-US" altLang="en-US" sz="1200">
                <a:solidFill>
                  <a:schemeClr val="bg1"/>
                </a:solidFill>
                <a:latin typeface="Calibri" panose="020F0502020204030204" pitchFamily="34" charset="0"/>
              </a:rPr>
              <a:pPr>
                <a:spcBef>
                  <a:spcPct val="0"/>
                </a:spcBef>
                <a:buFontTx/>
                <a:buNone/>
              </a:pPr>
              <a:t>22</a:t>
            </a:fld>
            <a:endParaRPr lang="en-US" altLang="en-US" sz="1200">
              <a:solidFill>
                <a:schemeClr val="bg1"/>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96556842"/>
              </p:ext>
            </p:extLst>
          </p:nvPr>
        </p:nvGraphicFramePr>
        <p:xfrm>
          <a:off x="488730" y="299545"/>
          <a:ext cx="11524594" cy="6858026"/>
        </p:xfrm>
        <a:graphic>
          <a:graphicData uri="http://schemas.openxmlformats.org/drawingml/2006/table">
            <a:tbl>
              <a:tblPr firstRow="1" bandRow="1">
                <a:tableStyleId>{5C22544A-7EE6-4342-B048-85BDC9FD1C3A}</a:tableStyleId>
              </a:tblPr>
              <a:tblGrid>
                <a:gridCol w="5762297">
                  <a:extLst>
                    <a:ext uri="{9D8B030D-6E8A-4147-A177-3AD203B41FA5}">
                      <a16:colId xmlns:a16="http://schemas.microsoft.com/office/drawing/2014/main" val="20000"/>
                    </a:ext>
                  </a:extLst>
                </a:gridCol>
                <a:gridCol w="5762297">
                  <a:extLst>
                    <a:ext uri="{9D8B030D-6E8A-4147-A177-3AD203B41FA5}">
                      <a16:colId xmlns:a16="http://schemas.microsoft.com/office/drawing/2014/main" val="20001"/>
                    </a:ext>
                  </a:extLst>
                </a:gridCol>
              </a:tblGrid>
              <a:tr h="6313981">
                <a:tc>
                  <a:txBody>
                    <a:bodyPr/>
                    <a:lstStyle/>
                    <a:p>
                      <a:pPr algn="ctr" eaLnBrk="1" hangingPunct="1"/>
                      <a:r>
                        <a:rPr lang="en-US" altLang="en-US" sz="2800" b="1" u="sng" dirty="0" smtClean="0">
                          <a:solidFill>
                            <a:srgbClr val="92D050"/>
                          </a:solidFill>
                          <a:latin typeface="+mj-lt"/>
                        </a:rPr>
                        <a:t>#32</a:t>
                      </a:r>
                      <a:endParaRPr lang="en-US" altLang="en-US" sz="2800" b="1" u="sng" dirty="0" smtClean="0">
                        <a:solidFill>
                          <a:srgbClr val="92D050"/>
                        </a:solidFill>
                        <a:latin typeface="+mj-lt"/>
                      </a:endParaRPr>
                    </a:p>
                    <a:p>
                      <a:pPr algn="l" eaLnBrk="1" hangingPunct="1"/>
                      <a:r>
                        <a:rPr lang="en-US" altLang="en-US" sz="2800" dirty="0" smtClean="0">
                          <a:solidFill>
                            <a:schemeClr val="bg1"/>
                          </a:solidFill>
                          <a:latin typeface="+mj-lt"/>
                        </a:rPr>
                        <a:t>A shopper visits</a:t>
                      </a:r>
                      <a:r>
                        <a:rPr lang="en-US" altLang="en-US" sz="2800" baseline="0" dirty="0" smtClean="0">
                          <a:solidFill>
                            <a:schemeClr val="bg1"/>
                          </a:solidFill>
                          <a:latin typeface="+mj-lt"/>
                        </a:rPr>
                        <a:t> the restaurant.  The clock shows the time the shopper entered the restaurant.</a:t>
                      </a:r>
                    </a:p>
                    <a:p>
                      <a:pPr algn="ctr" eaLnBrk="1" hangingPunct="1"/>
                      <a:endParaRPr lang="en-US" altLang="en-US" sz="2800" dirty="0" smtClean="0">
                        <a:solidFill>
                          <a:schemeClr val="bg1"/>
                        </a:solidFill>
                        <a:latin typeface="+mj-lt"/>
                      </a:endParaRPr>
                    </a:p>
                    <a:p>
                      <a:pPr algn="ctr" eaLnBrk="1" hangingPunct="1"/>
                      <a:endParaRPr lang="en-US" altLang="en-US" sz="2800" dirty="0" smtClean="0">
                        <a:solidFill>
                          <a:schemeClr val="bg1"/>
                        </a:solidFill>
                        <a:latin typeface="+mj-lt"/>
                      </a:endParaRPr>
                    </a:p>
                    <a:p>
                      <a:pPr algn="ctr" eaLnBrk="1" hangingPunct="1"/>
                      <a:endParaRPr lang="en-US" altLang="en-US" sz="2800" dirty="0" smtClean="0">
                        <a:solidFill>
                          <a:schemeClr val="bg1"/>
                        </a:solidFill>
                        <a:latin typeface="+mj-lt"/>
                      </a:endParaRPr>
                    </a:p>
                    <a:p>
                      <a:pPr algn="ctr" eaLnBrk="1" hangingPunct="1"/>
                      <a:endParaRPr lang="en-US" altLang="en-US" sz="2800" dirty="0" smtClean="0">
                        <a:solidFill>
                          <a:schemeClr val="bg1"/>
                        </a:solidFill>
                        <a:latin typeface="+mj-lt"/>
                      </a:endParaRPr>
                    </a:p>
                    <a:p>
                      <a:pPr algn="ctr" eaLnBrk="1" hangingPunct="1"/>
                      <a:endParaRPr lang="en-US" altLang="en-US" sz="2800" dirty="0" smtClean="0">
                        <a:solidFill>
                          <a:schemeClr val="bg1"/>
                        </a:solidFill>
                        <a:latin typeface="+mj-lt"/>
                      </a:endParaRPr>
                    </a:p>
                    <a:p>
                      <a:pPr algn="ctr" eaLnBrk="1" hangingPunct="1"/>
                      <a:endParaRPr lang="en-US" altLang="en-US" sz="2800" dirty="0" smtClean="0">
                        <a:solidFill>
                          <a:schemeClr val="bg1"/>
                        </a:solidFill>
                        <a:latin typeface="+mj-lt"/>
                      </a:endParaRPr>
                    </a:p>
                    <a:p>
                      <a:pPr algn="l" eaLnBrk="1" hangingPunct="1"/>
                      <a:r>
                        <a:rPr lang="en-US" altLang="en-US" sz="2800" dirty="0" smtClean="0">
                          <a:solidFill>
                            <a:schemeClr val="bg1"/>
                          </a:solidFill>
                          <a:latin typeface="+mj-lt"/>
                        </a:rPr>
                        <a:t>The shopper stayed for 45 minutes.  What time did the shopper leave? Show your work. Explain your answer.</a:t>
                      </a:r>
                    </a:p>
                    <a:p>
                      <a:pPr algn="l" eaLnBrk="1" hangingPunct="1"/>
                      <a:endParaRPr lang="en-US" altLang="en-US" sz="2000" dirty="0" smtClean="0">
                        <a:solidFill>
                          <a:schemeClr val="bg1"/>
                        </a:solidFill>
                        <a:latin typeface="+mj-lt"/>
                      </a:endParaRPr>
                    </a:p>
                  </a:txBody>
                  <a:tcPr marT="45733" marB="45733"/>
                </a:tc>
                <a:tc>
                  <a:txBody>
                    <a:bodyPr/>
                    <a:lstStyle/>
                    <a:p>
                      <a:pPr algn="ctr" eaLnBrk="1" hangingPunct="1"/>
                      <a:r>
                        <a:rPr lang="en-US" altLang="en-US" sz="2800" b="1" u="sng" kern="1200" dirty="0" smtClean="0">
                          <a:solidFill>
                            <a:srgbClr val="92D050"/>
                          </a:solidFill>
                          <a:latin typeface="+mn-lt"/>
                          <a:ea typeface="+mn-ea"/>
                          <a:cs typeface="+mn-cs"/>
                        </a:rPr>
                        <a:t>#33</a:t>
                      </a:r>
                      <a:endParaRPr lang="en-US" altLang="en-US" sz="2800" b="1" u="sng" kern="1200" dirty="0" smtClean="0">
                        <a:solidFill>
                          <a:srgbClr val="92D050"/>
                        </a:solidFill>
                        <a:latin typeface="+mn-lt"/>
                        <a:ea typeface="+mn-ea"/>
                        <a:cs typeface="+mn-cs"/>
                      </a:endParaRPr>
                    </a:p>
                    <a:p>
                      <a:pPr algn="l" eaLnBrk="1" hangingPunct="1"/>
                      <a:r>
                        <a:rPr lang="en-US" altLang="en-US" sz="2800" b="0" u="none" kern="1200" baseline="0" dirty="0" smtClean="0">
                          <a:solidFill>
                            <a:schemeClr val="bg1"/>
                          </a:solidFill>
                          <a:effectLst/>
                          <a:latin typeface="+mn-lt"/>
                          <a:ea typeface="+mn-ea"/>
                          <a:cs typeface="+mn-cs"/>
                        </a:rPr>
                        <a:t>Construct a diagram of a shopping center divided into 6 equal parts and labeled with:</a:t>
                      </a:r>
                    </a:p>
                    <a:p>
                      <a:pPr algn="l" eaLnBrk="1" hangingPunct="1"/>
                      <a:endParaRPr lang="en-US" altLang="en-US" sz="2800" b="0" u="none" kern="1200" baseline="0" dirty="0" smtClean="0">
                        <a:solidFill>
                          <a:schemeClr val="bg1"/>
                        </a:solidFill>
                        <a:effectLst/>
                        <a:latin typeface="+mn-lt"/>
                        <a:ea typeface="+mn-ea"/>
                        <a:cs typeface="+mn-cs"/>
                      </a:endParaRPr>
                    </a:p>
                    <a:p>
                      <a:pPr marL="171450" indent="-171450" algn="l" eaLnBrk="1" hangingPunct="1">
                        <a:buFont typeface="Arial" panose="020B0604020202020204" pitchFamily="34" charset="0"/>
                        <a:buChar char="•"/>
                      </a:pPr>
                      <a:r>
                        <a:rPr lang="en-US" altLang="en-US" sz="2800" b="0" u="none" kern="1200" baseline="0" dirty="0" smtClean="0">
                          <a:solidFill>
                            <a:schemeClr val="bg1"/>
                          </a:solidFill>
                          <a:effectLst/>
                          <a:latin typeface="+mn-lt"/>
                          <a:ea typeface="+mn-ea"/>
                          <a:cs typeface="+mn-cs"/>
                        </a:rPr>
                        <a:t>A restaurant that uses 1/6 of the space</a:t>
                      </a:r>
                    </a:p>
                    <a:p>
                      <a:pPr marL="0" indent="0" algn="l" eaLnBrk="1" hangingPunct="1">
                        <a:buFont typeface="Arial" panose="020B0604020202020204" pitchFamily="34" charset="0"/>
                        <a:buNone/>
                      </a:pPr>
                      <a:endParaRPr lang="en-US" altLang="en-US" sz="2800" b="0" u="none" kern="1200" baseline="0" dirty="0" smtClean="0">
                        <a:solidFill>
                          <a:schemeClr val="bg1"/>
                        </a:solidFill>
                        <a:effectLst/>
                        <a:latin typeface="+mn-lt"/>
                        <a:ea typeface="+mn-ea"/>
                        <a:cs typeface="+mn-cs"/>
                      </a:endParaRPr>
                    </a:p>
                    <a:p>
                      <a:pPr marL="171450" indent="-171450" algn="l" eaLnBrk="1" hangingPunct="1">
                        <a:buFont typeface="Arial" panose="020B0604020202020204" pitchFamily="34" charset="0"/>
                        <a:buChar char="•"/>
                      </a:pPr>
                      <a:r>
                        <a:rPr lang="en-US" altLang="en-US" sz="2800" b="0" u="none" kern="1200" baseline="0" dirty="0" smtClean="0">
                          <a:solidFill>
                            <a:schemeClr val="bg1"/>
                          </a:solidFill>
                          <a:effectLst/>
                          <a:latin typeface="+mn-lt"/>
                          <a:ea typeface="+mn-ea"/>
                          <a:cs typeface="+mn-cs"/>
                        </a:rPr>
                        <a:t>A toy store that uses ½ of the space</a:t>
                      </a:r>
                    </a:p>
                    <a:p>
                      <a:pPr marL="0" indent="0" algn="l" eaLnBrk="1" hangingPunct="1">
                        <a:buFont typeface="Arial" panose="020B0604020202020204" pitchFamily="34" charset="0"/>
                        <a:buNone/>
                      </a:pPr>
                      <a:endParaRPr lang="en-US" altLang="en-US" sz="2800" b="0" u="none" kern="1200" baseline="0" dirty="0" smtClean="0">
                        <a:solidFill>
                          <a:schemeClr val="bg1"/>
                        </a:solidFill>
                        <a:effectLst/>
                        <a:latin typeface="+mn-lt"/>
                        <a:ea typeface="+mn-ea"/>
                        <a:cs typeface="+mn-cs"/>
                      </a:endParaRPr>
                    </a:p>
                    <a:p>
                      <a:pPr marL="171450" indent="-171450" algn="l" eaLnBrk="1" hangingPunct="1">
                        <a:buFont typeface="Arial" panose="020B0604020202020204" pitchFamily="34" charset="0"/>
                        <a:buChar char="•"/>
                      </a:pPr>
                      <a:r>
                        <a:rPr lang="en-US" altLang="en-US" sz="2800" b="0" u="none" kern="1200" baseline="0" dirty="0" smtClean="0">
                          <a:solidFill>
                            <a:schemeClr val="bg1"/>
                          </a:solidFill>
                          <a:effectLst/>
                          <a:latin typeface="+mn-lt"/>
                          <a:ea typeface="+mn-ea"/>
                          <a:cs typeface="+mn-cs"/>
                        </a:rPr>
                        <a:t>A shoe store that uses more space than the restaurant, but less space than the toy store.</a:t>
                      </a:r>
                    </a:p>
                    <a:p>
                      <a:pPr marL="171450" indent="-171450" algn="l" eaLnBrk="1" hangingPunct="1">
                        <a:buFont typeface="Arial" panose="020B0604020202020204" pitchFamily="34" charset="0"/>
                        <a:buChar char="•"/>
                      </a:pPr>
                      <a:endParaRPr lang="en-US" altLang="en-US" sz="2000" b="0" u="none" kern="1200" baseline="0" dirty="0" smtClean="0">
                        <a:solidFill>
                          <a:schemeClr val="bg1"/>
                        </a:solidFill>
                        <a:effectLst/>
                        <a:latin typeface="+mn-lt"/>
                        <a:ea typeface="+mn-ea"/>
                        <a:cs typeface="+mn-cs"/>
                      </a:endParaRPr>
                    </a:p>
                    <a:p>
                      <a:pPr marL="0" indent="0" algn="l" eaLnBrk="1" hangingPunct="1">
                        <a:buFont typeface="Arial" panose="020B0604020202020204" pitchFamily="34" charset="0"/>
                        <a:buNone/>
                      </a:pPr>
                      <a:endParaRPr lang="en-US" altLang="en-US" sz="2000" b="0" u="none" kern="1200" baseline="0" dirty="0" smtClean="0">
                        <a:solidFill>
                          <a:schemeClr val="bg1"/>
                        </a:solidFill>
                        <a:effectLst/>
                        <a:latin typeface="+mn-lt"/>
                        <a:ea typeface="+mn-ea"/>
                        <a:cs typeface="+mn-cs"/>
                      </a:endParaRPr>
                    </a:p>
                    <a:p>
                      <a:pPr marL="0" indent="0" algn="l" eaLnBrk="1" hangingPunct="1">
                        <a:buNone/>
                      </a:pPr>
                      <a:endParaRPr lang="en-US" altLang="en-US" sz="2000" b="0" kern="1200" dirty="0" smtClean="0">
                        <a:solidFill>
                          <a:schemeClr val="bg1"/>
                        </a:solidFill>
                        <a:latin typeface="+mn-lt"/>
                        <a:ea typeface="+mn-ea"/>
                        <a:cs typeface="+mn-cs"/>
                      </a:endParaRPr>
                    </a:p>
                    <a:p>
                      <a:pPr algn="l" eaLnBrk="1" hangingPunct="1"/>
                      <a:endParaRPr lang="en-US" sz="2000" dirty="0">
                        <a:solidFill>
                          <a:schemeClr val="bg1"/>
                        </a:solidFill>
                        <a:latin typeface="Calibri" panose="020F0502020204030204" pitchFamily="34" charset="0"/>
                      </a:endParaRPr>
                    </a:p>
                  </a:txBody>
                  <a:tcPr marT="45733" marB="45733"/>
                </a:tc>
                <a:extLst>
                  <a:ext uri="{0D108BD9-81ED-4DB2-BD59-A6C34878D82A}">
                    <a16:rowId xmlns:a16="http://schemas.microsoft.com/office/drawing/2014/main" val="10000"/>
                  </a:ext>
                </a:extLst>
              </a:tr>
            </a:tbl>
          </a:graphicData>
        </a:graphic>
      </p:graphicFrame>
      <p:pic>
        <p:nvPicPr>
          <p:cNvPr id="718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133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060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33938144"/>
              </p:ext>
            </p:extLst>
          </p:nvPr>
        </p:nvGraphicFramePr>
        <p:xfrm>
          <a:off x="331077" y="157655"/>
          <a:ext cx="11634952" cy="6446530"/>
        </p:xfrm>
        <a:graphic>
          <a:graphicData uri="http://schemas.openxmlformats.org/drawingml/2006/table">
            <a:tbl>
              <a:tblPr firstRow="1" bandRow="1">
                <a:tableStyleId>{5C22544A-7EE6-4342-B048-85BDC9FD1C3A}</a:tableStyleId>
              </a:tblPr>
              <a:tblGrid>
                <a:gridCol w="11634952">
                  <a:extLst>
                    <a:ext uri="{9D8B030D-6E8A-4147-A177-3AD203B41FA5}">
                      <a16:colId xmlns:a16="http://schemas.microsoft.com/office/drawing/2014/main" val="20000"/>
                    </a:ext>
                  </a:extLst>
                </a:gridCol>
              </a:tblGrid>
              <a:tr h="6353505">
                <a:tc>
                  <a:txBody>
                    <a:bodyPr/>
                    <a:lstStyle/>
                    <a:p>
                      <a:pPr marL="0" indent="0" algn="l">
                        <a:buFont typeface="Arial" panose="020B0604020202020204" pitchFamily="34" charset="0"/>
                        <a:buNone/>
                      </a:pPr>
                      <a:r>
                        <a:rPr lang="en-US" sz="1200" u="sng" baseline="0" dirty="0" smtClean="0">
                          <a:solidFill>
                            <a:srgbClr val="92D050"/>
                          </a:solidFill>
                          <a:latin typeface="+mj-lt"/>
                        </a:rPr>
                        <a:t>#34</a:t>
                      </a:r>
                      <a:endParaRPr lang="en-US" sz="1200" u="sng" baseline="0" dirty="0" smtClean="0">
                        <a:solidFill>
                          <a:srgbClr val="92D050"/>
                        </a:solidFill>
                        <a:latin typeface="+mj-lt"/>
                      </a:endParaRPr>
                    </a:p>
                    <a:p>
                      <a:pPr marL="0" indent="0" algn="l">
                        <a:buFont typeface="Arial" panose="020B0604020202020204" pitchFamily="34" charset="0"/>
                        <a:buNone/>
                      </a:pPr>
                      <a:r>
                        <a:rPr lang="en-US" sz="2400" b="0" u="none" baseline="0" dirty="0" smtClean="0">
                          <a:latin typeface="+mj-lt"/>
                        </a:rPr>
                        <a:t>Cory and Allison have the same size poster board to use for a project.  They each divided their poster boards into equal parts as shown.</a:t>
                      </a:r>
                    </a:p>
                    <a:p>
                      <a:pPr marL="0" indent="0" algn="l">
                        <a:buFont typeface="Arial" panose="020B0604020202020204" pitchFamily="34" charset="0"/>
                        <a:buNone/>
                      </a:pPr>
                      <a:r>
                        <a:rPr lang="en-US" sz="2400" b="0" u="none" baseline="0" dirty="0" smtClean="0">
                          <a:latin typeface="+mj-lt"/>
                        </a:rPr>
                        <a:t>  </a:t>
                      </a:r>
                    </a:p>
                    <a:p>
                      <a:pPr marL="0" indent="0" algn="l">
                        <a:buFont typeface="Arial" panose="020B0604020202020204" pitchFamily="34" charset="0"/>
                        <a:buNone/>
                      </a:pPr>
                      <a:r>
                        <a:rPr lang="en-US" sz="2400" b="0" u="none" baseline="0" dirty="0" smtClean="0">
                          <a:latin typeface="+mj-lt"/>
                        </a:rPr>
                        <a:t>                               Cory’s Poster Board                                               Allison’s Poster Board</a:t>
                      </a:r>
                    </a:p>
                    <a:p>
                      <a:pPr marL="0" indent="0" algn="l">
                        <a:buFont typeface="Arial" panose="020B0604020202020204" pitchFamily="34" charset="0"/>
                        <a:buNone/>
                      </a:pPr>
                      <a:endParaRPr lang="en-US" sz="2400" b="0" u="none" baseline="0" dirty="0" smtClean="0">
                        <a:latin typeface="+mj-lt"/>
                      </a:endParaRPr>
                    </a:p>
                    <a:p>
                      <a:pPr marL="0" indent="0" algn="l">
                        <a:buFont typeface="Arial" panose="020B0604020202020204" pitchFamily="34" charset="0"/>
                        <a:buNone/>
                      </a:pPr>
                      <a:endParaRPr lang="en-US" sz="2400" b="0" u="none" baseline="0" dirty="0" smtClean="0">
                        <a:latin typeface="+mj-lt"/>
                      </a:endParaRPr>
                    </a:p>
                    <a:p>
                      <a:pPr marL="0" indent="0" algn="l">
                        <a:buFont typeface="Arial" panose="020B0604020202020204" pitchFamily="34" charset="0"/>
                        <a:buNone/>
                      </a:pPr>
                      <a:r>
                        <a:rPr lang="en-US" sz="2400" b="1" u="sng" baseline="0" dirty="0" smtClean="0">
                          <a:latin typeface="+mj-lt"/>
                        </a:rPr>
                        <a:t>Part A</a:t>
                      </a:r>
                    </a:p>
                    <a:p>
                      <a:pPr marL="0" indent="0" algn="l">
                        <a:buFont typeface="Arial" panose="020B0604020202020204" pitchFamily="34" charset="0"/>
                        <a:buNone/>
                      </a:pPr>
                      <a:r>
                        <a:rPr lang="en-US" sz="2400" b="0" u="none" baseline="0" dirty="0" smtClean="0">
                          <a:latin typeface="+mj-lt"/>
                        </a:rPr>
                        <a:t>Write a fraction to represent the size of one part of Allison’s whole poster boar.  Explain how you got your fraction.</a:t>
                      </a:r>
                    </a:p>
                    <a:p>
                      <a:pPr marL="0" indent="0" algn="l">
                        <a:buFont typeface="Arial" panose="020B0604020202020204" pitchFamily="34" charset="0"/>
                        <a:buNone/>
                      </a:pPr>
                      <a:endParaRPr lang="en-US" sz="1050" b="0" u="none" baseline="0" dirty="0" smtClean="0">
                        <a:latin typeface="+mj-lt"/>
                      </a:endParaRPr>
                    </a:p>
                    <a:p>
                      <a:pPr marL="0" indent="0" algn="l">
                        <a:buFont typeface="Arial" panose="020B0604020202020204" pitchFamily="34" charset="0"/>
                        <a:buNone/>
                      </a:pPr>
                      <a:r>
                        <a:rPr lang="en-US" sz="2400" b="1" u="sng" baseline="0" dirty="0" smtClean="0">
                          <a:latin typeface="+mj-lt"/>
                        </a:rPr>
                        <a:t>Part B</a:t>
                      </a:r>
                    </a:p>
                    <a:p>
                      <a:pPr marL="0" indent="0" algn="l">
                        <a:buFont typeface="Arial" panose="020B0604020202020204" pitchFamily="34" charset="0"/>
                        <a:buNone/>
                      </a:pPr>
                      <a:r>
                        <a:rPr lang="en-US" sz="2400" b="0" u="none" baseline="0" dirty="0" smtClean="0">
                          <a:latin typeface="+mj-lt"/>
                        </a:rPr>
                        <a:t>Allison says that two parts of her poster are equal to one part of Cory’s poster.  Use what you know about equivalent fractions to explain or show if Allison is correct.</a:t>
                      </a:r>
                    </a:p>
                    <a:p>
                      <a:pPr marL="0" indent="0" algn="l">
                        <a:buFont typeface="Arial" panose="020B0604020202020204" pitchFamily="34" charset="0"/>
                        <a:buNone/>
                      </a:pPr>
                      <a:endParaRPr lang="en-US" sz="1050" b="0" u="none" baseline="0" dirty="0" smtClean="0">
                        <a:latin typeface="+mj-lt"/>
                      </a:endParaRPr>
                    </a:p>
                    <a:p>
                      <a:pPr marL="0" indent="0" algn="l">
                        <a:buFont typeface="Arial" panose="020B0604020202020204" pitchFamily="34" charset="0"/>
                        <a:buNone/>
                      </a:pPr>
                      <a:r>
                        <a:rPr lang="en-US" sz="2400" b="1" u="sng" baseline="0" dirty="0" smtClean="0">
                          <a:latin typeface="+mj-lt"/>
                        </a:rPr>
                        <a:t>Part C</a:t>
                      </a:r>
                    </a:p>
                    <a:p>
                      <a:pPr marL="0" indent="0" algn="l">
                        <a:buFont typeface="Arial" panose="020B0604020202020204" pitchFamily="34" charset="0"/>
                        <a:buNone/>
                      </a:pPr>
                      <a:r>
                        <a:rPr lang="en-US" sz="2400" b="0" u="none" baseline="0" dirty="0" smtClean="0">
                          <a:latin typeface="+mj-lt"/>
                        </a:rPr>
                        <a:t>Cory and Allison both colored 3 parts of their posters blue.  Cory says that they colored equal parts of their posters.  Is Cory’s statement correct?  Use what you know about comparing fractions to explain your answer.</a:t>
                      </a:r>
                      <a:endParaRPr lang="en-US" altLang="en-US" sz="2400" b="0" baseline="0" dirty="0" smtClean="0">
                        <a:latin typeface="+mj-lt"/>
                      </a:endParaRPr>
                    </a:p>
                  </a:txBody>
                  <a:tcPr marT="45725" marB="45725"/>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nvGraphicFramePr>
        <p:xfrm>
          <a:off x="2819400" y="2133600"/>
          <a:ext cx="2514600" cy="685800"/>
        </p:xfrm>
        <a:graphic>
          <a:graphicData uri="http://schemas.openxmlformats.org/drawingml/2006/table">
            <a:tbl>
              <a:tblPr firstRow="1" bandRow="1">
                <a:tableStyleId>{16D9F66E-5EB9-4882-86FB-DCBF35E3C3E4}</a:tableStyleId>
              </a:tblPr>
              <a:tblGrid>
                <a:gridCol w="628650">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tblGrid>
              <a:tr h="6858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nvGraphicFramePr>
        <p:xfrm>
          <a:off x="6400800" y="2057400"/>
          <a:ext cx="2514600" cy="685800"/>
        </p:xfrm>
        <a:graphic>
          <a:graphicData uri="http://schemas.openxmlformats.org/drawingml/2006/table">
            <a:tbl>
              <a:tblPr firstRow="1" bandRow="1">
                <a:tableStyleId>{8A107856-5554-42FB-B03E-39F5DBC370BA}</a:tableStyleId>
              </a:tblPr>
              <a:tblGrid>
                <a:gridCol w="314325">
                  <a:extLst>
                    <a:ext uri="{9D8B030D-6E8A-4147-A177-3AD203B41FA5}">
                      <a16:colId xmlns:a16="http://schemas.microsoft.com/office/drawing/2014/main" val="20000"/>
                    </a:ext>
                  </a:extLst>
                </a:gridCol>
                <a:gridCol w="314325">
                  <a:extLst>
                    <a:ext uri="{9D8B030D-6E8A-4147-A177-3AD203B41FA5}">
                      <a16:colId xmlns:a16="http://schemas.microsoft.com/office/drawing/2014/main" val="20001"/>
                    </a:ext>
                  </a:extLst>
                </a:gridCol>
                <a:gridCol w="314325">
                  <a:extLst>
                    <a:ext uri="{9D8B030D-6E8A-4147-A177-3AD203B41FA5}">
                      <a16:colId xmlns:a16="http://schemas.microsoft.com/office/drawing/2014/main" val="20002"/>
                    </a:ext>
                  </a:extLst>
                </a:gridCol>
                <a:gridCol w="314325">
                  <a:extLst>
                    <a:ext uri="{9D8B030D-6E8A-4147-A177-3AD203B41FA5}">
                      <a16:colId xmlns:a16="http://schemas.microsoft.com/office/drawing/2014/main" val="20003"/>
                    </a:ext>
                  </a:extLst>
                </a:gridCol>
                <a:gridCol w="314325">
                  <a:extLst>
                    <a:ext uri="{9D8B030D-6E8A-4147-A177-3AD203B41FA5}">
                      <a16:colId xmlns:a16="http://schemas.microsoft.com/office/drawing/2014/main" val="20004"/>
                    </a:ext>
                  </a:extLst>
                </a:gridCol>
                <a:gridCol w="314325">
                  <a:extLst>
                    <a:ext uri="{9D8B030D-6E8A-4147-A177-3AD203B41FA5}">
                      <a16:colId xmlns:a16="http://schemas.microsoft.com/office/drawing/2014/main" val="20005"/>
                    </a:ext>
                  </a:extLst>
                </a:gridCol>
                <a:gridCol w="314325">
                  <a:extLst>
                    <a:ext uri="{9D8B030D-6E8A-4147-A177-3AD203B41FA5}">
                      <a16:colId xmlns:a16="http://schemas.microsoft.com/office/drawing/2014/main" val="20006"/>
                    </a:ext>
                  </a:extLst>
                </a:gridCol>
                <a:gridCol w="314325">
                  <a:extLst>
                    <a:ext uri="{9D8B030D-6E8A-4147-A177-3AD203B41FA5}">
                      <a16:colId xmlns:a16="http://schemas.microsoft.com/office/drawing/2014/main" val="20007"/>
                    </a:ext>
                  </a:extLst>
                </a:gridCol>
              </a:tblGrid>
              <a:tr h="6858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4993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92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13DFDB54-E2F8-4539-88F0-58F5F9A847C3}" type="slidenum">
              <a:rPr lang="en-US" altLang="en-US" sz="1200">
                <a:solidFill>
                  <a:schemeClr val="bg1"/>
                </a:solidFill>
                <a:latin typeface="Calibri" panose="020F0502020204030204" pitchFamily="34" charset="0"/>
              </a:rPr>
              <a:pPr>
                <a:spcBef>
                  <a:spcPct val="0"/>
                </a:spcBef>
                <a:buFontTx/>
                <a:buNone/>
              </a:pPr>
              <a:t>24</a:t>
            </a:fld>
            <a:endParaRPr lang="en-US" altLang="en-US" sz="1200">
              <a:solidFill>
                <a:schemeClr val="bg1"/>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93707574"/>
              </p:ext>
            </p:extLst>
          </p:nvPr>
        </p:nvGraphicFramePr>
        <p:xfrm>
          <a:off x="504497" y="252248"/>
          <a:ext cx="11461531" cy="6858018"/>
        </p:xfrm>
        <a:graphic>
          <a:graphicData uri="http://schemas.openxmlformats.org/drawingml/2006/table">
            <a:tbl>
              <a:tblPr firstRow="1" bandRow="1">
                <a:tableStyleId>{5C22544A-7EE6-4342-B048-85BDC9FD1C3A}</a:tableStyleId>
              </a:tblPr>
              <a:tblGrid>
                <a:gridCol w="6448096">
                  <a:extLst>
                    <a:ext uri="{9D8B030D-6E8A-4147-A177-3AD203B41FA5}">
                      <a16:colId xmlns:a16="http://schemas.microsoft.com/office/drawing/2014/main" val="20000"/>
                    </a:ext>
                  </a:extLst>
                </a:gridCol>
                <a:gridCol w="5013435">
                  <a:extLst>
                    <a:ext uri="{9D8B030D-6E8A-4147-A177-3AD203B41FA5}">
                      <a16:colId xmlns:a16="http://schemas.microsoft.com/office/drawing/2014/main" val="20001"/>
                    </a:ext>
                  </a:extLst>
                </a:gridCol>
              </a:tblGrid>
              <a:tr h="6361278">
                <a:tc>
                  <a:txBody>
                    <a:bodyPr/>
                    <a:lstStyle/>
                    <a:p>
                      <a:pPr algn="l" eaLnBrk="1" hangingPunct="1"/>
                      <a:r>
                        <a:rPr lang="en-US" altLang="en-US" sz="2000" b="1" u="sng" dirty="0" smtClean="0">
                          <a:solidFill>
                            <a:srgbClr val="92D050"/>
                          </a:solidFill>
                          <a:latin typeface="+mj-lt"/>
                        </a:rPr>
                        <a:t>#35</a:t>
                      </a:r>
                      <a:endParaRPr lang="en-US" altLang="en-US" sz="2000" b="1" u="sng" dirty="0" smtClean="0">
                        <a:solidFill>
                          <a:srgbClr val="92D050"/>
                        </a:solidFill>
                        <a:latin typeface="+mj-lt"/>
                      </a:endParaRPr>
                    </a:p>
                    <a:p>
                      <a:pPr algn="l" eaLnBrk="1" hangingPunct="1"/>
                      <a:r>
                        <a:rPr lang="en-US" altLang="en-US" sz="2400" b="0" u="none" baseline="0" dirty="0" smtClean="0">
                          <a:latin typeface="+mj-lt"/>
                        </a:rPr>
                        <a:t>Juan, Kiera, and Ben share a bookcase.  Juan owns 2/8  of the books,  Kiera owns 5/8 of the books, and Kate owns 1/8 of the books on the bookcase.  They have 24 books in all.</a:t>
                      </a:r>
                    </a:p>
                    <a:p>
                      <a:pPr algn="l" eaLnBrk="1" hangingPunct="1"/>
                      <a:endParaRPr lang="en-US" altLang="en-US" sz="2400" b="0" u="none" baseline="0" dirty="0" smtClean="0">
                        <a:latin typeface="+mj-lt"/>
                      </a:endParaRPr>
                    </a:p>
                    <a:p>
                      <a:pPr algn="l" eaLnBrk="1" hangingPunct="1"/>
                      <a:r>
                        <a:rPr lang="en-US" altLang="en-US" sz="2400" b="0" u="none" baseline="0" dirty="0" smtClean="0">
                          <a:latin typeface="+mj-lt"/>
                        </a:rPr>
                        <a:t>Part A</a:t>
                      </a:r>
                    </a:p>
                    <a:p>
                      <a:pPr algn="l" eaLnBrk="1" hangingPunct="1"/>
                      <a:r>
                        <a:rPr lang="en-US" altLang="en-US" sz="2400" b="0" u="none" baseline="0" dirty="0" smtClean="0">
                          <a:latin typeface="+mj-lt"/>
                        </a:rPr>
                        <a:t>How many books does Juan own?  Show and explain your work.</a:t>
                      </a:r>
                    </a:p>
                    <a:p>
                      <a:pPr algn="l" eaLnBrk="1" hangingPunct="1"/>
                      <a:endParaRPr lang="en-US" altLang="en-US" sz="2400" b="0" u="none" baseline="0" dirty="0" smtClean="0">
                        <a:latin typeface="+mj-lt"/>
                      </a:endParaRPr>
                    </a:p>
                    <a:p>
                      <a:pPr algn="l" eaLnBrk="1" hangingPunct="1"/>
                      <a:r>
                        <a:rPr lang="en-US" altLang="en-US" sz="2400" b="0" u="none" baseline="0" dirty="0" smtClean="0">
                          <a:latin typeface="+mj-lt"/>
                        </a:rPr>
                        <a:t>Part B</a:t>
                      </a:r>
                    </a:p>
                    <a:p>
                      <a:pPr algn="l" eaLnBrk="1" hangingPunct="1"/>
                      <a:r>
                        <a:rPr lang="en-US" altLang="en-US" sz="2400" b="0" u="none" baseline="0" dirty="0" smtClean="0">
                          <a:latin typeface="+mj-lt"/>
                        </a:rPr>
                        <a:t>How many books does Kiera own? Show and explain your work.</a:t>
                      </a:r>
                    </a:p>
                    <a:p>
                      <a:pPr algn="l" eaLnBrk="1" hangingPunct="1"/>
                      <a:endParaRPr lang="en-US" altLang="en-US" sz="2400" b="0" u="none" baseline="0" dirty="0" smtClean="0">
                        <a:latin typeface="+mj-lt"/>
                      </a:endParaRPr>
                    </a:p>
                    <a:p>
                      <a:pPr algn="l" eaLnBrk="1" hangingPunct="1"/>
                      <a:r>
                        <a:rPr lang="en-US" altLang="en-US" sz="2400" b="0" u="none" baseline="0" dirty="0" smtClean="0">
                          <a:latin typeface="+mj-lt"/>
                        </a:rPr>
                        <a:t>Part C</a:t>
                      </a:r>
                    </a:p>
                    <a:p>
                      <a:pPr algn="l" eaLnBrk="1" hangingPunct="1"/>
                      <a:r>
                        <a:rPr lang="en-US" altLang="en-US" sz="2400" b="0" u="none" baseline="0" dirty="0" smtClean="0">
                          <a:latin typeface="+mj-lt"/>
                        </a:rPr>
                        <a:t>Does Ben own more books or fewer books than Juan? Show and explain your work.</a:t>
                      </a:r>
                    </a:p>
                    <a:p>
                      <a:pPr algn="l" eaLnBrk="1" hangingPunct="1"/>
                      <a:endParaRPr lang="en-US" altLang="en-US" sz="2000" b="0" u="none" dirty="0" smtClean="0">
                        <a:latin typeface="+mj-lt"/>
                      </a:endParaRPr>
                    </a:p>
                    <a:p>
                      <a:pPr algn="l" eaLnBrk="1" hangingPunct="1"/>
                      <a:endParaRPr lang="en-US" altLang="en-US" sz="2000" dirty="0" smtClean="0">
                        <a:latin typeface="+mj-lt"/>
                      </a:endParaRPr>
                    </a:p>
                  </a:txBody>
                  <a:tcPr marT="45729" marB="45729"/>
                </a:tc>
                <a:tc>
                  <a:txBody>
                    <a:bodyPr/>
                    <a:lstStyle/>
                    <a:p>
                      <a:pPr algn="l" eaLnBrk="1" hangingPunct="1"/>
                      <a:r>
                        <a:rPr lang="en-US" altLang="en-US" sz="3200" b="1" u="sng" kern="1200" dirty="0" smtClean="0">
                          <a:solidFill>
                            <a:srgbClr val="92D050"/>
                          </a:solidFill>
                          <a:latin typeface="+mn-lt"/>
                          <a:ea typeface="+mn-ea"/>
                          <a:cs typeface="+mn-cs"/>
                        </a:rPr>
                        <a:t>#36</a:t>
                      </a:r>
                      <a:endParaRPr lang="en-US" altLang="en-US" sz="3200" b="1" u="sng" kern="1200" dirty="0" smtClean="0">
                        <a:solidFill>
                          <a:srgbClr val="92D050"/>
                        </a:solidFill>
                        <a:latin typeface="+mn-lt"/>
                        <a:ea typeface="+mn-ea"/>
                        <a:cs typeface="+mn-cs"/>
                      </a:endParaRPr>
                    </a:p>
                    <a:p>
                      <a:pPr algn="l" eaLnBrk="1" hangingPunct="1"/>
                      <a:r>
                        <a:rPr lang="en-US" sz="2800" b="0" u="none" kern="1200" dirty="0" smtClean="0">
                          <a:solidFill>
                            <a:schemeClr val="bg1"/>
                          </a:solidFill>
                          <a:latin typeface="+mn-lt"/>
                          <a:ea typeface="+mn-ea"/>
                          <a:cs typeface="+mn-cs"/>
                        </a:rPr>
                        <a:t>Draw a number line that stars at 0 and ends at 1. Place the fractions 3/8, 5/8, and 1/8 on this number line.  Look at your number line.  Which fraction</a:t>
                      </a:r>
                      <a:r>
                        <a:rPr lang="en-US" sz="2800" b="0" u="none" kern="1200" baseline="0" dirty="0" smtClean="0">
                          <a:solidFill>
                            <a:schemeClr val="bg1"/>
                          </a:solidFill>
                          <a:latin typeface="+mn-lt"/>
                          <a:ea typeface="+mn-ea"/>
                          <a:cs typeface="+mn-cs"/>
                        </a:rPr>
                        <a:t> is the largest?</a:t>
                      </a:r>
                      <a:endParaRPr lang="en-US" sz="2800" b="0" u="none" dirty="0">
                        <a:solidFill>
                          <a:schemeClr val="bg1"/>
                        </a:solidFill>
                        <a:latin typeface="Calibri" panose="020F0502020204030204" pitchFamily="34" charset="0"/>
                      </a:endParaRPr>
                    </a:p>
                  </a:txBody>
                  <a:tcPr marT="45729" marB="45729"/>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27884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altLang="en-US" smtClean="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80434718"/>
              </p:ext>
            </p:extLst>
          </p:nvPr>
        </p:nvGraphicFramePr>
        <p:xfrm>
          <a:off x="270641" y="94593"/>
          <a:ext cx="11650718" cy="6720850"/>
        </p:xfrm>
        <a:graphic>
          <a:graphicData uri="http://schemas.openxmlformats.org/drawingml/2006/table">
            <a:tbl>
              <a:tblPr firstRow="1" bandRow="1">
                <a:tableStyleId>{5C22544A-7EE6-4342-B048-85BDC9FD1C3A}</a:tableStyleId>
              </a:tblPr>
              <a:tblGrid>
                <a:gridCol w="5825361">
                  <a:extLst>
                    <a:ext uri="{9D8B030D-6E8A-4147-A177-3AD203B41FA5}">
                      <a16:colId xmlns:a16="http://schemas.microsoft.com/office/drawing/2014/main" val="20000"/>
                    </a:ext>
                  </a:extLst>
                </a:gridCol>
                <a:gridCol w="5825357">
                  <a:extLst>
                    <a:ext uri="{9D8B030D-6E8A-4147-A177-3AD203B41FA5}">
                      <a16:colId xmlns:a16="http://schemas.microsoft.com/office/drawing/2014/main" val="20001"/>
                    </a:ext>
                  </a:extLst>
                </a:gridCol>
              </a:tblGrid>
              <a:tr h="6675438">
                <a:tc>
                  <a:txBody>
                    <a:bodyPr/>
                    <a:lstStyle/>
                    <a:p>
                      <a:pPr algn="l" eaLnBrk="1" hangingPunct="1"/>
                      <a:r>
                        <a:rPr lang="en-US" altLang="en-US" sz="1800" b="1" u="sng" dirty="0" smtClean="0">
                          <a:solidFill>
                            <a:srgbClr val="92D050"/>
                          </a:solidFill>
                          <a:latin typeface="+mj-lt"/>
                        </a:rPr>
                        <a:t>#37</a:t>
                      </a:r>
                      <a:endParaRPr lang="en-US" altLang="en-US" sz="1800" b="1" u="sng" dirty="0" smtClean="0">
                        <a:solidFill>
                          <a:srgbClr val="92D050"/>
                        </a:solidFill>
                        <a:latin typeface="+mj-lt"/>
                      </a:endParaRPr>
                    </a:p>
                    <a:p>
                      <a:pPr algn="l" eaLnBrk="1" hangingPunct="1"/>
                      <a:r>
                        <a:rPr lang="en-US" altLang="en-US" sz="1800" b="0" u="none" baseline="0" dirty="0" smtClean="0">
                          <a:latin typeface="+mj-lt"/>
                        </a:rPr>
                        <a:t> </a:t>
                      </a:r>
                      <a:r>
                        <a:rPr lang="en-US" sz="1800" b="0" u="none" baseline="0" dirty="0" smtClean="0">
                          <a:latin typeface="+mj-lt"/>
                        </a:rPr>
                        <a:t>Alyssa has a rectangular wooden board.  She cuts off 1/6 of the board from the left side and 2/6 of the board from the right side.</a:t>
                      </a:r>
                    </a:p>
                    <a:p>
                      <a:pPr marL="0" indent="0" algn="l">
                        <a:buFont typeface="Arial" panose="020B0604020202020204" pitchFamily="34" charset="0"/>
                        <a:buNone/>
                      </a:pPr>
                      <a:endParaRPr lang="en-US" sz="1800" b="0" u="none" baseline="0" dirty="0" smtClean="0">
                        <a:latin typeface="+mj-lt"/>
                      </a:endParaRPr>
                    </a:p>
                    <a:p>
                      <a:pPr marL="0" indent="0" algn="l">
                        <a:buFont typeface="Arial" panose="020B0604020202020204" pitchFamily="34" charset="0"/>
                        <a:buNone/>
                      </a:pPr>
                      <a:r>
                        <a:rPr lang="en-US" sz="1800" b="1" u="sng" baseline="0" dirty="0" smtClean="0">
                          <a:latin typeface="+mj-lt"/>
                        </a:rPr>
                        <a:t>Part A</a:t>
                      </a:r>
                    </a:p>
                    <a:p>
                      <a:pPr marL="0" indent="0" algn="l">
                        <a:buFont typeface="Arial" panose="020B0604020202020204" pitchFamily="34" charset="0"/>
                        <a:buNone/>
                      </a:pPr>
                      <a:r>
                        <a:rPr lang="en-US" sz="1800" b="0" u="none" baseline="0" dirty="0" smtClean="0">
                          <a:latin typeface="+mj-lt"/>
                        </a:rPr>
                        <a:t>Draw a picture that shows 1/6 of the board shaded.</a:t>
                      </a:r>
                    </a:p>
                    <a:p>
                      <a:pPr marL="0" indent="0" algn="l">
                        <a:buFont typeface="Arial" panose="020B0604020202020204" pitchFamily="34" charset="0"/>
                        <a:buNone/>
                      </a:pPr>
                      <a:endParaRPr lang="en-US" sz="900" b="0" u="none" baseline="0" dirty="0" smtClean="0">
                        <a:latin typeface="+mj-lt"/>
                      </a:endParaRPr>
                    </a:p>
                    <a:p>
                      <a:pPr marL="0" indent="0" algn="l">
                        <a:buFont typeface="Arial" panose="020B0604020202020204" pitchFamily="34" charset="0"/>
                        <a:buNone/>
                      </a:pPr>
                      <a:r>
                        <a:rPr lang="en-US" sz="1800" b="1" u="sng" baseline="0" dirty="0" smtClean="0">
                          <a:latin typeface="+mj-lt"/>
                        </a:rPr>
                        <a:t>Part B</a:t>
                      </a:r>
                    </a:p>
                    <a:p>
                      <a:pPr marL="0" indent="0" algn="l">
                        <a:buFont typeface="Arial" panose="020B0604020202020204" pitchFamily="34" charset="0"/>
                        <a:buNone/>
                      </a:pPr>
                      <a:r>
                        <a:rPr lang="en-US" sz="1800" b="0" u="none" baseline="0" dirty="0" smtClean="0">
                          <a:latin typeface="+mj-lt"/>
                        </a:rPr>
                        <a:t>Draw a picture that shows the total parts of the board that Alyssa cuts off.</a:t>
                      </a:r>
                    </a:p>
                    <a:p>
                      <a:pPr marL="0" indent="0" algn="l">
                        <a:buFont typeface="Arial" panose="020B0604020202020204" pitchFamily="34" charset="0"/>
                        <a:buNone/>
                      </a:pPr>
                      <a:endParaRPr lang="en-US" sz="900" b="0" u="none" baseline="0" dirty="0" smtClean="0">
                        <a:latin typeface="+mj-lt"/>
                      </a:endParaRPr>
                    </a:p>
                    <a:p>
                      <a:pPr marL="0" indent="0" algn="l">
                        <a:buFont typeface="Arial" panose="020B0604020202020204" pitchFamily="34" charset="0"/>
                        <a:buNone/>
                      </a:pPr>
                      <a:r>
                        <a:rPr lang="en-US" sz="1800" b="1" u="sng" baseline="0" dirty="0" smtClean="0">
                          <a:latin typeface="+mj-lt"/>
                        </a:rPr>
                        <a:t>Part C</a:t>
                      </a:r>
                    </a:p>
                    <a:p>
                      <a:pPr marL="0" indent="0" algn="l">
                        <a:buFont typeface="Arial" panose="020B0604020202020204" pitchFamily="34" charset="0"/>
                        <a:buNone/>
                      </a:pPr>
                      <a:r>
                        <a:rPr lang="en-US" sz="1800" b="0" u="none" baseline="0" dirty="0" smtClean="0">
                          <a:latin typeface="+mj-lt"/>
                        </a:rPr>
                        <a:t>Which is larger, 1/6 or 2/6?  Use either &lt;, &gt;, or = to compare the fractions.  Explain your comparison.</a:t>
                      </a:r>
                    </a:p>
                    <a:p>
                      <a:pPr marL="0" indent="0" algn="l">
                        <a:buFont typeface="Arial" panose="020B0604020202020204" pitchFamily="34" charset="0"/>
                        <a:buNone/>
                      </a:pPr>
                      <a:endParaRPr lang="en-US" altLang="en-US" sz="1800" b="0" u="none" baseline="0" dirty="0" smtClean="0">
                        <a:latin typeface="+mj-lt"/>
                      </a:endParaRPr>
                    </a:p>
                    <a:p>
                      <a:pPr marL="0" indent="0" algn="l">
                        <a:buFont typeface="Arial" panose="020B0604020202020204" pitchFamily="34" charset="0"/>
                        <a:buNone/>
                      </a:pPr>
                      <a:r>
                        <a:rPr lang="en-US" altLang="en-US" sz="1800" b="1" i="0" u="sng" baseline="0" dirty="0" smtClean="0">
                          <a:latin typeface="+mj-lt"/>
                        </a:rPr>
                        <a:t>Part D</a:t>
                      </a:r>
                    </a:p>
                    <a:p>
                      <a:pPr marL="0" indent="0" algn="l">
                        <a:buFont typeface="Arial" panose="020B0604020202020204" pitchFamily="34" charset="0"/>
                        <a:buNone/>
                      </a:pPr>
                      <a:r>
                        <a:rPr lang="en-US" altLang="en-US" sz="1800" b="0" i="0" u="none" baseline="0" dirty="0" smtClean="0">
                          <a:latin typeface="+mj-lt"/>
                        </a:rPr>
                        <a:t>What fraction of the board does Alyssa have left? Show and explain your thinking and work.</a:t>
                      </a:r>
                    </a:p>
                    <a:p>
                      <a:pPr algn="l" eaLnBrk="1" hangingPunct="1"/>
                      <a:endParaRPr lang="en-US" altLang="en-US" sz="1800" b="0" u="none" dirty="0" smtClean="0">
                        <a:latin typeface="+mj-lt"/>
                      </a:endParaRPr>
                    </a:p>
                    <a:p>
                      <a:pPr algn="l" eaLnBrk="1" hangingPunct="1"/>
                      <a:endParaRPr lang="en-US" altLang="en-US" sz="1800" dirty="0" smtClean="0">
                        <a:latin typeface="+mj-lt"/>
                      </a:endParaRPr>
                    </a:p>
                  </a:txBody>
                  <a:tcPr marL="91448" marR="91448" marT="45725" marB="45725"/>
                </a:tc>
                <a:tc>
                  <a:txBody>
                    <a:bodyPr/>
                    <a:lstStyle/>
                    <a:p>
                      <a:pPr algn="l" eaLnBrk="1" hangingPunct="1"/>
                      <a:r>
                        <a:rPr lang="en-US" altLang="en-US" sz="1800" b="1" u="sng" kern="1200" dirty="0" smtClean="0">
                          <a:solidFill>
                            <a:srgbClr val="92D050"/>
                          </a:solidFill>
                          <a:latin typeface="+mn-lt"/>
                          <a:ea typeface="+mn-ea"/>
                          <a:cs typeface="+mn-cs"/>
                        </a:rPr>
                        <a:t>#38</a:t>
                      </a:r>
                      <a:endParaRPr lang="en-US" altLang="en-US" sz="1800" b="1" u="sng" kern="1200" dirty="0" smtClean="0">
                        <a:solidFill>
                          <a:srgbClr val="92D050"/>
                        </a:solidFill>
                        <a:latin typeface="+mn-lt"/>
                        <a:ea typeface="+mn-ea"/>
                        <a:cs typeface="+mn-cs"/>
                      </a:endParaRPr>
                    </a:p>
                    <a:p>
                      <a:pPr algn="l" eaLnBrk="1" hangingPunct="1"/>
                      <a:r>
                        <a:rPr lang="en-US" sz="2000" b="0" u="none" kern="1200" dirty="0" smtClean="0">
                          <a:solidFill>
                            <a:schemeClr val="bg1"/>
                          </a:solidFill>
                          <a:latin typeface="+mn-lt"/>
                          <a:ea typeface="+mn-ea"/>
                          <a:cs typeface="+mn-cs"/>
                        </a:rPr>
                        <a:t>A</a:t>
                      </a:r>
                      <a:r>
                        <a:rPr lang="en-US" sz="2000" b="0" u="none" kern="1200" baseline="0" dirty="0" smtClean="0">
                          <a:solidFill>
                            <a:schemeClr val="bg1"/>
                          </a:solidFill>
                          <a:latin typeface="+mn-lt"/>
                          <a:ea typeface="+mn-ea"/>
                          <a:cs typeface="+mn-cs"/>
                        </a:rPr>
                        <a:t> teacher draws a number line on the board from 0 to 1 and divides the number line into equal sections.  Some of the sections are labeled with a letter</a:t>
                      </a:r>
                      <a:r>
                        <a:rPr lang="en-US" sz="2000" b="0" u="none" kern="1200" baseline="0" dirty="0" smtClean="0">
                          <a:solidFill>
                            <a:schemeClr val="bg1"/>
                          </a:solidFill>
                          <a:latin typeface="+mn-lt"/>
                          <a:ea typeface="+mn-ea"/>
                          <a:cs typeface="+mn-cs"/>
                        </a:rPr>
                        <a:t>.</a:t>
                      </a:r>
                      <a:endParaRPr lang="en-US" sz="2400" b="0" u="none" kern="1200" baseline="0" dirty="0" smtClean="0">
                        <a:solidFill>
                          <a:schemeClr val="dk1"/>
                        </a:solidFill>
                        <a:latin typeface="+mn-lt"/>
                        <a:ea typeface="+mn-ea"/>
                        <a:cs typeface="+mn-cs"/>
                      </a:endParaRPr>
                    </a:p>
                    <a:p>
                      <a:pPr algn="l" eaLnBrk="1" hangingPunct="1"/>
                      <a:r>
                        <a:rPr lang="en-US" sz="2400" b="0" u="none" kern="1200" baseline="0" dirty="0" smtClean="0">
                          <a:solidFill>
                            <a:schemeClr val="dk1"/>
                          </a:solidFill>
                          <a:latin typeface="+mn-lt"/>
                          <a:ea typeface="+mn-ea"/>
                          <a:cs typeface="+mn-cs"/>
                        </a:rPr>
                        <a:t>                     </a:t>
                      </a:r>
                      <a:r>
                        <a:rPr lang="en-US" sz="2400" b="0" u="none" kern="1200" baseline="0" dirty="0" smtClean="0">
                          <a:solidFill>
                            <a:schemeClr val="dk1"/>
                          </a:solidFill>
                          <a:latin typeface="+mn-lt"/>
                          <a:ea typeface="+mn-ea"/>
                          <a:cs typeface="+mn-cs"/>
                        </a:rPr>
                        <a:t>                 </a:t>
                      </a:r>
                    </a:p>
                    <a:p>
                      <a:pPr algn="l" eaLnBrk="1" hangingPunct="1"/>
                      <a:r>
                        <a:rPr lang="en-US" sz="2400" b="0" u="none" kern="1200" baseline="0" dirty="0" smtClean="0">
                          <a:solidFill>
                            <a:schemeClr val="dk1"/>
                          </a:solidFill>
                          <a:latin typeface="+mn-lt"/>
                          <a:ea typeface="+mn-ea"/>
                          <a:cs typeface="+mn-cs"/>
                        </a:rPr>
                        <a:t>              </a:t>
                      </a:r>
                    </a:p>
                    <a:p>
                      <a:pPr algn="l" eaLnBrk="1" hangingPunct="1"/>
                      <a:r>
                        <a:rPr lang="en-US" sz="2400" b="0" u="none" kern="1200" baseline="0" dirty="0" smtClean="0">
                          <a:solidFill>
                            <a:schemeClr val="dk1"/>
                          </a:solidFill>
                          <a:latin typeface="+mn-lt"/>
                          <a:ea typeface="+mn-ea"/>
                          <a:cs typeface="+mn-cs"/>
                        </a:rPr>
                        <a:t>              0   A  B C  D  E   1</a:t>
                      </a:r>
                      <a:endParaRPr lang="en-US" sz="2400" b="0" u="none" kern="1200" baseline="0" dirty="0" smtClean="0">
                        <a:solidFill>
                          <a:schemeClr val="dk1"/>
                        </a:solidFill>
                        <a:latin typeface="+mn-lt"/>
                        <a:ea typeface="+mn-ea"/>
                        <a:cs typeface="+mn-cs"/>
                      </a:endParaRPr>
                    </a:p>
                    <a:p>
                      <a:pPr algn="l" eaLnBrk="1" hangingPunct="1"/>
                      <a:r>
                        <a:rPr lang="en-US" sz="1900" b="1" u="sng" kern="1200" baseline="0" dirty="0" smtClean="0">
                          <a:solidFill>
                            <a:schemeClr val="bg1"/>
                          </a:solidFill>
                          <a:latin typeface="+mn-lt"/>
                          <a:ea typeface="+mn-ea"/>
                          <a:cs typeface="+mn-cs"/>
                        </a:rPr>
                        <a:t>Part A</a:t>
                      </a:r>
                    </a:p>
                    <a:p>
                      <a:pPr algn="l" eaLnBrk="1" hangingPunct="1"/>
                      <a:r>
                        <a:rPr lang="en-US" sz="1900" b="0" u="none" kern="1200" baseline="0" dirty="0" smtClean="0">
                          <a:solidFill>
                            <a:schemeClr val="bg1"/>
                          </a:solidFill>
                          <a:latin typeface="+mn-lt"/>
                          <a:ea typeface="+mn-ea"/>
                          <a:cs typeface="+mn-cs"/>
                        </a:rPr>
                        <a:t>How many equal sections are there between 0 and 1?  Write the fraction that represents the location of A on the number line.</a:t>
                      </a:r>
                    </a:p>
                    <a:p>
                      <a:pPr algn="l" eaLnBrk="1" hangingPunct="1"/>
                      <a:r>
                        <a:rPr lang="en-US" sz="1900" b="1" u="sng" kern="1200" baseline="0" dirty="0" smtClean="0">
                          <a:solidFill>
                            <a:schemeClr val="bg1"/>
                          </a:solidFill>
                          <a:latin typeface="+mn-lt"/>
                          <a:ea typeface="+mn-ea"/>
                          <a:cs typeface="+mn-cs"/>
                        </a:rPr>
                        <a:t>Part B</a:t>
                      </a:r>
                    </a:p>
                    <a:p>
                      <a:pPr algn="l" eaLnBrk="1" hangingPunct="1"/>
                      <a:r>
                        <a:rPr lang="en-US" sz="1900" b="0" u="none" kern="1200" baseline="0" dirty="0" smtClean="0">
                          <a:solidFill>
                            <a:schemeClr val="bg1"/>
                          </a:solidFill>
                          <a:latin typeface="+mn-lt"/>
                          <a:ea typeface="+mn-ea"/>
                          <a:cs typeface="+mn-cs"/>
                        </a:rPr>
                        <a:t>Using 0 as the starting point, write two fractions that could represent the location of C on the number line.  Explain your work.</a:t>
                      </a:r>
                    </a:p>
                    <a:p>
                      <a:pPr algn="l" eaLnBrk="1" hangingPunct="1"/>
                      <a:r>
                        <a:rPr lang="en-US" sz="1900" b="1" u="sng" kern="1200" baseline="0" dirty="0" smtClean="0">
                          <a:solidFill>
                            <a:schemeClr val="bg1"/>
                          </a:solidFill>
                          <a:latin typeface="+mn-lt"/>
                          <a:ea typeface="+mn-ea"/>
                          <a:cs typeface="+mn-cs"/>
                        </a:rPr>
                        <a:t>Part C</a:t>
                      </a:r>
                    </a:p>
                    <a:p>
                      <a:pPr algn="l" eaLnBrk="1" hangingPunct="1"/>
                      <a:r>
                        <a:rPr lang="en-US" sz="1900" b="0" u="none" kern="1200" baseline="0" dirty="0" smtClean="0">
                          <a:solidFill>
                            <a:schemeClr val="bg1"/>
                          </a:solidFill>
                          <a:latin typeface="+mn-lt"/>
                          <a:ea typeface="+mn-ea"/>
                          <a:cs typeface="+mn-cs"/>
                        </a:rPr>
                        <a:t>The teacher asked a student to locate the point that represents 4 parts our of the total.  What fraction re</a:t>
                      </a:r>
                      <a:r>
                        <a:rPr lang="en-US" sz="1900" b="0" u="none" kern="1200" baseline="0" dirty="0" smtClean="0">
                          <a:solidFill>
                            <a:schemeClr val="bg1"/>
                          </a:solidFill>
                          <a:latin typeface="Calibri" panose="020F0502020204030204" pitchFamily="34" charset="0"/>
                          <a:ea typeface="+mn-ea"/>
                          <a:cs typeface="+mn-cs"/>
                        </a:rPr>
                        <a:t>presents this point?</a:t>
                      </a:r>
                    </a:p>
                    <a:p>
                      <a:pPr algn="l" eaLnBrk="1" hangingPunct="1"/>
                      <a:r>
                        <a:rPr lang="en-US" sz="1900" b="1" u="sng" kern="1200" baseline="0" dirty="0" smtClean="0">
                          <a:solidFill>
                            <a:schemeClr val="bg1"/>
                          </a:solidFill>
                          <a:latin typeface="Calibri" panose="020F0502020204030204" pitchFamily="34" charset="0"/>
                          <a:ea typeface="+mn-ea"/>
                          <a:cs typeface="+mn-cs"/>
                        </a:rPr>
                        <a:t>Part D</a:t>
                      </a:r>
                    </a:p>
                    <a:p>
                      <a:pPr algn="l" eaLnBrk="1" hangingPunct="1"/>
                      <a:r>
                        <a:rPr lang="en-US" sz="1900" b="0" u="none" kern="1200" baseline="0" dirty="0" smtClean="0">
                          <a:solidFill>
                            <a:schemeClr val="bg1"/>
                          </a:solidFill>
                          <a:latin typeface="Calibri" panose="020F0502020204030204" pitchFamily="34" charset="0"/>
                          <a:ea typeface="+mn-ea"/>
                          <a:cs typeface="+mn-cs"/>
                        </a:rPr>
                        <a:t>Using the number line, what is another way to write the number 1?</a:t>
                      </a:r>
                      <a:endParaRPr lang="en-US" sz="1900" b="0" u="none" kern="1200" baseline="0" dirty="0" smtClean="0">
                        <a:solidFill>
                          <a:schemeClr val="bg1"/>
                        </a:solidFill>
                        <a:latin typeface="+mn-lt"/>
                        <a:ea typeface="+mn-ea"/>
                        <a:cs typeface="+mn-cs"/>
                      </a:endParaRPr>
                    </a:p>
                  </a:txBody>
                  <a:tcPr marL="91448" marR="91448" marT="45725" marB="45725"/>
                </a:tc>
                <a:extLst>
                  <a:ext uri="{0D108BD9-81ED-4DB2-BD59-A6C34878D82A}">
                    <a16:rowId xmlns:a16="http://schemas.microsoft.com/office/drawing/2014/main" val="10000"/>
                  </a:ext>
                </a:extLst>
              </a:tr>
            </a:tbl>
          </a:graphicData>
        </a:graphic>
      </p:graphicFrame>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27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5A71E6BB-C323-444B-8260-1BDB2C2DE2EB}" type="slidenum">
              <a:rPr lang="en-US" altLang="en-US" sz="1200">
                <a:solidFill>
                  <a:srgbClr val="FFFF00"/>
                </a:solidFill>
                <a:latin typeface="Calibri" panose="020F0502020204030204" pitchFamily="34" charset="0"/>
              </a:rPr>
              <a:pPr>
                <a:spcBef>
                  <a:spcPct val="0"/>
                </a:spcBef>
                <a:buFontTx/>
                <a:buNone/>
              </a:pPr>
              <a:t>25</a:t>
            </a:fld>
            <a:endParaRPr lang="en-US" altLang="en-US" sz="1200">
              <a:solidFill>
                <a:srgbClr val="FFFF00"/>
              </a:solidFill>
              <a:latin typeface="Calibri" panose="020F0502020204030204" pitchFamily="34" charset="0"/>
            </a:endParaRPr>
          </a:p>
        </p:txBody>
      </p:sp>
      <p:cxnSp>
        <p:nvCxnSpPr>
          <p:cNvPr id="8" name="Straight Arrow Connector 7"/>
          <p:cNvCxnSpPr/>
          <p:nvPr/>
        </p:nvCxnSpPr>
        <p:spPr>
          <a:xfrm>
            <a:off x="7162800" y="4419600"/>
            <a:ext cx="23622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10703" y="1651000"/>
            <a:ext cx="2554014"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7239000" y="165100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7848600" y="165100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8153400" y="165100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8458200" y="165100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8763000" y="165100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9067800" y="165100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7543800" y="1651000"/>
            <a:ext cx="0" cy="3048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0460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16805857"/>
              </p:ext>
            </p:extLst>
          </p:nvPr>
        </p:nvGraphicFramePr>
        <p:xfrm>
          <a:off x="126124" y="378372"/>
          <a:ext cx="11776842" cy="6583690"/>
        </p:xfrm>
        <a:graphic>
          <a:graphicData uri="http://schemas.openxmlformats.org/drawingml/2006/table">
            <a:tbl>
              <a:tblPr firstRow="1" bandRow="1">
                <a:tableStyleId>{5C22544A-7EE6-4342-B048-85BDC9FD1C3A}</a:tableStyleId>
              </a:tblPr>
              <a:tblGrid>
                <a:gridCol w="11776842">
                  <a:extLst>
                    <a:ext uri="{9D8B030D-6E8A-4147-A177-3AD203B41FA5}">
                      <a16:colId xmlns:a16="http://schemas.microsoft.com/office/drawing/2014/main" val="20000"/>
                    </a:ext>
                  </a:extLst>
                </a:gridCol>
              </a:tblGrid>
              <a:tr h="6211614">
                <a:tc>
                  <a:txBody>
                    <a:bodyPr/>
                    <a:lstStyle/>
                    <a:p>
                      <a:pPr marL="0" indent="0" algn="ctr">
                        <a:buFont typeface="Arial" panose="020B0604020202020204" pitchFamily="34" charset="0"/>
                        <a:buNone/>
                      </a:pPr>
                      <a:r>
                        <a:rPr lang="en-US" sz="1800" u="sng" baseline="0" dirty="0" smtClean="0">
                          <a:latin typeface="+mj-lt"/>
                        </a:rPr>
                        <a:t>Constructed Response:  Fractions</a:t>
                      </a:r>
                    </a:p>
                    <a:p>
                      <a:pPr marL="0" indent="0" algn="l">
                        <a:buFont typeface="Arial" panose="020B0604020202020204" pitchFamily="34" charset="0"/>
                        <a:buNone/>
                      </a:pPr>
                      <a:r>
                        <a:rPr lang="en-US" sz="2400" b="0" u="none" baseline="0" dirty="0" smtClean="0">
                          <a:latin typeface="+mj-lt"/>
                        </a:rPr>
                        <a:t>Karina is painting a fence as shown.  The fence is divided into equal parts.  The shaded area represents how much of the fence Karina has painted</a:t>
                      </a:r>
                      <a:r>
                        <a:rPr lang="en-US" sz="2400" b="0" u="none" baseline="0" dirty="0" smtClean="0">
                          <a:latin typeface="+mj-lt"/>
                        </a:rPr>
                        <a:t>.</a:t>
                      </a:r>
                      <a:endParaRPr lang="en-US" sz="2400" b="0" u="none" baseline="0" dirty="0" smtClean="0">
                        <a:latin typeface="+mj-lt"/>
                      </a:endParaRPr>
                    </a:p>
                    <a:p>
                      <a:pPr marL="0" indent="0" algn="l">
                        <a:buFont typeface="Arial" panose="020B0604020202020204" pitchFamily="34" charset="0"/>
                        <a:buNone/>
                      </a:pPr>
                      <a:r>
                        <a:rPr lang="en-US" sz="2400" b="0" u="none" baseline="0" dirty="0" smtClean="0">
                          <a:latin typeface="+mj-lt"/>
                        </a:rPr>
                        <a:t>                                                             </a:t>
                      </a:r>
                    </a:p>
                    <a:p>
                      <a:pPr marL="0" indent="0" algn="l">
                        <a:buFont typeface="Arial" panose="020B0604020202020204" pitchFamily="34" charset="0"/>
                        <a:buNone/>
                      </a:pPr>
                      <a:r>
                        <a:rPr lang="en-US" sz="2400" b="1" u="sng" baseline="0" dirty="0" smtClean="0">
                          <a:latin typeface="+mj-lt"/>
                        </a:rPr>
                        <a:t>Part A</a:t>
                      </a:r>
                    </a:p>
                    <a:p>
                      <a:pPr marL="0" indent="0" algn="l">
                        <a:buFont typeface="Arial" panose="020B0604020202020204" pitchFamily="34" charset="0"/>
                        <a:buNone/>
                      </a:pPr>
                      <a:r>
                        <a:rPr lang="en-US" sz="2400" b="0" u="none" baseline="0" dirty="0" smtClean="0">
                          <a:latin typeface="+mj-lt"/>
                        </a:rPr>
                        <a:t>Draw a number line from 0 to 1 and divide it into the same number of equal parts as the fence.  Make a point on your number line that shows the fraction of the fence Karina has painted.  Label the point with the fraction that it represents.</a:t>
                      </a:r>
                      <a:endParaRPr lang="en-US" sz="1050" b="0" u="none" baseline="0" dirty="0" smtClean="0">
                        <a:latin typeface="+mj-lt"/>
                      </a:endParaRPr>
                    </a:p>
                    <a:p>
                      <a:pPr marL="0" indent="0" algn="l">
                        <a:buFont typeface="Arial" panose="020B0604020202020204" pitchFamily="34" charset="0"/>
                        <a:buNone/>
                      </a:pPr>
                      <a:r>
                        <a:rPr lang="en-US" sz="2400" b="1" u="sng" baseline="0" dirty="0" smtClean="0">
                          <a:latin typeface="+mj-lt"/>
                        </a:rPr>
                        <a:t>Part B</a:t>
                      </a:r>
                    </a:p>
                    <a:p>
                      <a:pPr marL="0" indent="0" algn="l">
                        <a:buFont typeface="Arial" panose="020B0604020202020204" pitchFamily="34" charset="0"/>
                        <a:buNone/>
                      </a:pPr>
                      <a:r>
                        <a:rPr lang="en-US" sz="2400" b="0" u="none" baseline="0" dirty="0" smtClean="0">
                          <a:latin typeface="+mj-lt"/>
                        </a:rPr>
                        <a:t>Write a fraction that represents the whole fence.</a:t>
                      </a:r>
                      <a:endParaRPr lang="en-US" sz="1050" b="0" u="none" baseline="0" dirty="0" smtClean="0">
                        <a:latin typeface="+mj-lt"/>
                      </a:endParaRPr>
                    </a:p>
                    <a:p>
                      <a:pPr marL="0" indent="0" algn="l">
                        <a:buFont typeface="Arial" panose="020B0604020202020204" pitchFamily="34" charset="0"/>
                        <a:buNone/>
                      </a:pPr>
                      <a:r>
                        <a:rPr lang="en-US" sz="2400" b="1" u="sng" baseline="0" dirty="0" smtClean="0">
                          <a:latin typeface="+mj-lt"/>
                        </a:rPr>
                        <a:t>Part C</a:t>
                      </a:r>
                    </a:p>
                    <a:p>
                      <a:pPr marL="0" indent="0" algn="l">
                        <a:buFont typeface="Arial" panose="020B0604020202020204" pitchFamily="34" charset="0"/>
                        <a:buNone/>
                      </a:pPr>
                      <a:r>
                        <a:rPr lang="en-US" sz="2400" b="0" u="none" baseline="0" dirty="0" smtClean="0">
                          <a:latin typeface="+mj-lt"/>
                        </a:rPr>
                        <a:t>Tammy is painting a fence with the same area as Karina’s fence, but her fence is divided into 6 equal parts.  She has painted 5 parts of her fence.  Tammy says that she and Karina have painted equal fractions of each fence.  Is Tammy’s statement correct?  Explain and show how you know.</a:t>
                      </a:r>
                    </a:p>
                    <a:p>
                      <a:pPr marL="0" indent="0" algn="l">
                        <a:buFont typeface="Arial" panose="020B0604020202020204" pitchFamily="34" charset="0"/>
                        <a:buNone/>
                      </a:pPr>
                      <a:r>
                        <a:rPr lang="en-US" altLang="en-US" sz="2400" b="1" u="sng" baseline="0" dirty="0" smtClean="0">
                          <a:latin typeface="+mj-lt"/>
                        </a:rPr>
                        <a:t>Part D</a:t>
                      </a:r>
                    </a:p>
                    <a:p>
                      <a:pPr marL="0" indent="0" algn="l">
                        <a:buFont typeface="Arial" panose="020B0604020202020204" pitchFamily="34" charset="0"/>
                        <a:buNone/>
                      </a:pPr>
                      <a:r>
                        <a:rPr lang="en-US" altLang="en-US" sz="2400" b="0" u="none" baseline="0" dirty="0" smtClean="0">
                          <a:latin typeface="+mj-lt"/>
                        </a:rPr>
                        <a:t>How many eighths are equivalent to ½ of Karina’s fence? How many sixths are equivalent to ½ of Tammy’s fence?</a:t>
                      </a:r>
                    </a:p>
                  </a:txBody>
                  <a:tcPr marT="45725" marB="45725"/>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nvGraphicFramePr>
        <p:xfrm>
          <a:off x="4724400" y="1600200"/>
          <a:ext cx="2514600" cy="685800"/>
        </p:xfrm>
        <a:graphic>
          <a:graphicData uri="http://schemas.openxmlformats.org/drawingml/2006/table">
            <a:tbl>
              <a:tblPr firstRow="1" bandRow="1">
                <a:tableStyleId>{8A107856-5554-42FB-B03E-39F5DBC370BA}</a:tableStyleId>
              </a:tblPr>
              <a:tblGrid>
                <a:gridCol w="314325">
                  <a:extLst>
                    <a:ext uri="{9D8B030D-6E8A-4147-A177-3AD203B41FA5}">
                      <a16:colId xmlns:a16="http://schemas.microsoft.com/office/drawing/2014/main" val="20000"/>
                    </a:ext>
                  </a:extLst>
                </a:gridCol>
                <a:gridCol w="314325">
                  <a:extLst>
                    <a:ext uri="{9D8B030D-6E8A-4147-A177-3AD203B41FA5}">
                      <a16:colId xmlns:a16="http://schemas.microsoft.com/office/drawing/2014/main" val="20001"/>
                    </a:ext>
                  </a:extLst>
                </a:gridCol>
                <a:gridCol w="314325">
                  <a:extLst>
                    <a:ext uri="{9D8B030D-6E8A-4147-A177-3AD203B41FA5}">
                      <a16:colId xmlns:a16="http://schemas.microsoft.com/office/drawing/2014/main" val="20002"/>
                    </a:ext>
                  </a:extLst>
                </a:gridCol>
                <a:gridCol w="314325">
                  <a:extLst>
                    <a:ext uri="{9D8B030D-6E8A-4147-A177-3AD203B41FA5}">
                      <a16:colId xmlns:a16="http://schemas.microsoft.com/office/drawing/2014/main" val="20003"/>
                    </a:ext>
                  </a:extLst>
                </a:gridCol>
                <a:gridCol w="314325">
                  <a:extLst>
                    <a:ext uri="{9D8B030D-6E8A-4147-A177-3AD203B41FA5}">
                      <a16:colId xmlns:a16="http://schemas.microsoft.com/office/drawing/2014/main" val="20004"/>
                    </a:ext>
                  </a:extLst>
                </a:gridCol>
                <a:gridCol w="314325">
                  <a:extLst>
                    <a:ext uri="{9D8B030D-6E8A-4147-A177-3AD203B41FA5}">
                      <a16:colId xmlns:a16="http://schemas.microsoft.com/office/drawing/2014/main" val="20005"/>
                    </a:ext>
                  </a:extLst>
                </a:gridCol>
                <a:gridCol w="314325">
                  <a:extLst>
                    <a:ext uri="{9D8B030D-6E8A-4147-A177-3AD203B41FA5}">
                      <a16:colId xmlns:a16="http://schemas.microsoft.com/office/drawing/2014/main" val="20006"/>
                    </a:ext>
                  </a:extLst>
                </a:gridCol>
                <a:gridCol w="314325">
                  <a:extLst>
                    <a:ext uri="{9D8B030D-6E8A-4147-A177-3AD203B41FA5}">
                      <a16:colId xmlns:a16="http://schemas.microsoft.com/office/drawing/2014/main" val="20007"/>
                    </a:ext>
                  </a:extLst>
                </a:gridCol>
              </a:tblGrid>
              <a:tr h="6858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solidFill>
                  </a:tcPr>
                </a:tc>
                <a:tc>
                  <a:txBody>
                    <a:bodyPr/>
                    <a:lstStyle/>
                    <a:p>
                      <a:endParaRPr lang="en-US" dirty="0"/>
                    </a:p>
                  </a:txBody>
                  <a:tcPr>
                    <a:solidFill>
                      <a:schemeClr val="accent3"/>
                    </a:solidFill>
                  </a:tcPr>
                </a:tc>
                <a:tc>
                  <a:txBody>
                    <a:bodyPr/>
                    <a:lstStyle/>
                    <a:p>
                      <a:endParaRPr lang="en-US" dirty="0"/>
                    </a:p>
                  </a:txBody>
                  <a:tcPr>
                    <a:solidFill>
                      <a:schemeClr val="accent3"/>
                    </a:solidFill>
                  </a:tcPr>
                </a:tc>
                <a:tc>
                  <a:txBody>
                    <a:bodyPr/>
                    <a:lstStyle/>
                    <a:p>
                      <a:endParaRPr lang="en-US" dirty="0"/>
                    </a:p>
                  </a:txBody>
                  <a:tcPr>
                    <a:solidFill>
                      <a:schemeClr val="accent3"/>
                    </a:solidFill>
                  </a:tcPr>
                </a:tc>
                <a:tc>
                  <a:txBody>
                    <a:bodyPr/>
                    <a:lstStyle/>
                    <a:p>
                      <a:endParaRPr lang="en-US" dirty="0"/>
                    </a:p>
                  </a:txBody>
                  <a:tcPr>
                    <a:solidFill>
                      <a:schemeClr val="accent3"/>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07103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altLang="en-US" smtClean="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07118842"/>
              </p:ext>
            </p:extLst>
          </p:nvPr>
        </p:nvGraphicFramePr>
        <p:xfrm>
          <a:off x="299545" y="274638"/>
          <a:ext cx="11524593" cy="6354762"/>
        </p:xfrm>
        <a:graphic>
          <a:graphicData uri="http://schemas.openxmlformats.org/drawingml/2006/table">
            <a:tbl>
              <a:tblPr firstRow="1" bandRow="1">
                <a:tableStyleId>{5C22544A-7EE6-4342-B048-85BDC9FD1C3A}</a:tableStyleId>
              </a:tblPr>
              <a:tblGrid>
                <a:gridCol w="5762298">
                  <a:extLst>
                    <a:ext uri="{9D8B030D-6E8A-4147-A177-3AD203B41FA5}">
                      <a16:colId xmlns:a16="http://schemas.microsoft.com/office/drawing/2014/main" val="20000"/>
                    </a:ext>
                  </a:extLst>
                </a:gridCol>
                <a:gridCol w="5762295">
                  <a:extLst>
                    <a:ext uri="{9D8B030D-6E8A-4147-A177-3AD203B41FA5}">
                      <a16:colId xmlns:a16="http://schemas.microsoft.com/office/drawing/2014/main" val="20001"/>
                    </a:ext>
                  </a:extLst>
                </a:gridCol>
              </a:tblGrid>
              <a:tr h="6354762">
                <a:tc>
                  <a:txBody>
                    <a:bodyPr/>
                    <a:lstStyle/>
                    <a:p>
                      <a:pPr algn="ctr" eaLnBrk="1" hangingPunct="1"/>
                      <a:r>
                        <a:rPr lang="en-US" altLang="en-US" sz="2000" b="1" u="sng" dirty="0" smtClean="0">
                          <a:latin typeface="+mj-lt"/>
                        </a:rPr>
                        <a:t>Extension 1</a:t>
                      </a:r>
                    </a:p>
                    <a:p>
                      <a:pPr algn="l" eaLnBrk="1" hangingPunct="1"/>
                      <a:r>
                        <a:rPr lang="en-US" altLang="en-US" sz="1800" b="0" u="none" baseline="0" dirty="0" smtClean="0">
                          <a:latin typeface="+mj-lt"/>
                        </a:rPr>
                        <a:t>The figure shows a rectangle that has been divided into equal parts. </a:t>
                      </a:r>
                    </a:p>
                    <a:p>
                      <a:pPr algn="l" eaLnBrk="1" hangingPunct="1"/>
                      <a:endParaRPr lang="en-US" altLang="en-US" sz="1800" b="0" u="none" baseline="0" dirty="0" smtClean="0">
                        <a:latin typeface="+mj-lt"/>
                      </a:endParaRPr>
                    </a:p>
                    <a:p>
                      <a:pPr algn="l" eaLnBrk="1" hangingPunct="1"/>
                      <a:endParaRPr lang="en-US" altLang="en-US" sz="1800" b="0" u="none" baseline="0" dirty="0" smtClean="0">
                        <a:latin typeface="+mj-lt"/>
                      </a:endParaRPr>
                    </a:p>
                    <a:p>
                      <a:pPr algn="l" eaLnBrk="1" hangingPunct="1"/>
                      <a:endParaRPr lang="en-US" altLang="en-US" sz="1800" b="1" u="sng" baseline="0" dirty="0" smtClean="0">
                        <a:latin typeface="+mj-lt"/>
                      </a:endParaRPr>
                    </a:p>
                    <a:p>
                      <a:pPr algn="l" eaLnBrk="1" hangingPunct="1"/>
                      <a:r>
                        <a:rPr lang="en-US" altLang="en-US" sz="1800" b="1" u="sng" baseline="0" dirty="0" smtClean="0">
                          <a:latin typeface="+mj-lt"/>
                        </a:rPr>
                        <a:t>Part A</a:t>
                      </a:r>
                    </a:p>
                    <a:p>
                      <a:pPr algn="l" eaLnBrk="1" hangingPunct="1"/>
                      <a:r>
                        <a:rPr lang="en-US" altLang="en-US" sz="1800" b="0" u="none" baseline="0" dirty="0" smtClean="0">
                          <a:latin typeface="+mj-lt"/>
                        </a:rPr>
                        <a:t>Draw a number line from 0 to 1.  Divide the number line into the same number of equal parts as shown in the figure.  Then, place a point on the number line to show what the value of the shaded part represents.</a:t>
                      </a:r>
                    </a:p>
                    <a:p>
                      <a:pPr algn="l" eaLnBrk="1" hangingPunct="1"/>
                      <a:endParaRPr lang="en-US" altLang="en-US" sz="600" b="0" u="none" baseline="0" dirty="0" smtClean="0">
                        <a:latin typeface="+mj-lt"/>
                      </a:endParaRPr>
                    </a:p>
                    <a:p>
                      <a:pPr algn="l" eaLnBrk="1" hangingPunct="1"/>
                      <a:r>
                        <a:rPr lang="en-US" altLang="en-US" sz="1800" b="1" u="sng" baseline="0" dirty="0" smtClean="0">
                          <a:latin typeface="+mj-lt"/>
                        </a:rPr>
                        <a:t>Part B</a:t>
                      </a:r>
                    </a:p>
                    <a:p>
                      <a:pPr algn="l" eaLnBrk="1" hangingPunct="1"/>
                      <a:r>
                        <a:rPr lang="en-US" altLang="en-US" sz="1800" b="0" u="none" baseline="0" dirty="0" smtClean="0">
                          <a:latin typeface="+mj-lt"/>
                        </a:rPr>
                        <a:t>Write an addition sentence with a numerator of 1 that is equivalent to the fraction of the shaded parts shown.</a:t>
                      </a:r>
                    </a:p>
                    <a:p>
                      <a:pPr algn="l" eaLnBrk="1" hangingPunct="1"/>
                      <a:endParaRPr lang="en-US" altLang="en-US" sz="800" b="0" u="none" baseline="0" dirty="0" smtClean="0">
                        <a:latin typeface="+mj-lt"/>
                      </a:endParaRPr>
                    </a:p>
                    <a:p>
                      <a:pPr algn="l" eaLnBrk="1" hangingPunct="1"/>
                      <a:r>
                        <a:rPr lang="en-US" altLang="en-US" sz="2000" b="1" u="sng" baseline="0" dirty="0" smtClean="0">
                          <a:latin typeface="+mj-lt"/>
                        </a:rPr>
                        <a:t>Part C</a:t>
                      </a:r>
                    </a:p>
                    <a:p>
                      <a:pPr algn="l" eaLnBrk="1" hangingPunct="1"/>
                      <a:r>
                        <a:rPr lang="en-US" altLang="en-US" sz="2000" b="0" u="none" baseline="0" dirty="0" smtClean="0">
                          <a:latin typeface="+mj-lt"/>
                        </a:rPr>
                        <a:t>Fill in the box with a &lt;,&gt;, or = sign.  Explain your answer using a model.       3/4          3/8</a:t>
                      </a:r>
                    </a:p>
                    <a:p>
                      <a:pPr algn="l" eaLnBrk="1" hangingPunct="1"/>
                      <a:endParaRPr lang="en-US" altLang="en-US" sz="2000" b="0" u="none" dirty="0" smtClean="0">
                        <a:latin typeface="+mj-lt"/>
                      </a:endParaRPr>
                    </a:p>
                    <a:p>
                      <a:pPr algn="l" eaLnBrk="1" hangingPunct="1"/>
                      <a:endParaRPr lang="en-US" altLang="en-US" sz="2000" dirty="0" smtClean="0">
                        <a:latin typeface="+mj-lt"/>
                      </a:endParaRPr>
                    </a:p>
                  </a:txBody>
                  <a:tcPr marT="45729" marB="45729"/>
                </a:tc>
                <a:tc>
                  <a:txBody>
                    <a:bodyPr/>
                    <a:lstStyle/>
                    <a:p>
                      <a:pPr algn="ctr" eaLnBrk="1" hangingPunct="1"/>
                      <a:r>
                        <a:rPr lang="en-US" altLang="en-US" sz="2000" b="1" u="sng" kern="1200" dirty="0" smtClean="0">
                          <a:solidFill>
                            <a:schemeClr val="dk1"/>
                          </a:solidFill>
                          <a:latin typeface="+mn-lt"/>
                          <a:ea typeface="+mn-ea"/>
                          <a:cs typeface="+mn-cs"/>
                        </a:rPr>
                        <a:t>Extension 2</a:t>
                      </a:r>
                    </a:p>
                    <a:p>
                      <a:pPr algn="l" eaLnBrk="1" hangingPunct="1"/>
                      <a:r>
                        <a:rPr lang="en-US" sz="2000" b="0" u="none" kern="1200" dirty="0" smtClean="0">
                          <a:solidFill>
                            <a:schemeClr val="dk1"/>
                          </a:solidFill>
                          <a:latin typeface="+mn-lt"/>
                          <a:ea typeface="+mn-ea"/>
                          <a:cs typeface="+mn-cs"/>
                        </a:rPr>
                        <a:t>Ms.</a:t>
                      </a:r>
                      <a:r>
                        <a:rPr lang="en-US" sz="2000" b="0" u="none" kern="1200" baseline="0" dirty="0" smtClean="0">
                          <a:solidFill>
                            <a:schemeClr val="dk1"/>
                          </a:solidFill>
                          <a:latin typeface="+mn-lt"/>
                          <a:ea typeface="+mn-ea"/>
                          <a:cs typeface="+mn-cs"/>
                        </a:rPr>
                        <a:t> Barr drew two circles on the board.  She split both circles into 6 equal parts.  The she shaded in some pieces on each circle.</a:t>
                      </a:r>
                    </a:p>
                    <a:p>
                      <a:pPr algn="l" eaLnBrk="1" hangingPunct="1"/>
                      <a:endParaRPr lang="en-US" sz="2000" b="0" u="none" kern="1200" baseline="0" dirty="0" smtClean="0">
                        <a:solidFill>
                          <a:schemeClr val="dk1"/>
                        </a:solidFill>
                        <a:latin typeface="+mn-lt"/>
                        <a:ea typeface="+mn-ea"/>
                        <a:cs typeface="+mn-cs"/>
                      </a:endParaRPr>
                    </a:p>
                    <a:p>
                      <a:pPr algn="l" eaLnBrk="1" hangingPunct="1"/>
                      <a:endParaRPr lang="en-US" sz="2000" b="0" u="none" kern="1200" baseline="0" dirty="0" smtClean="0">
                        <a:solidFill>
                          <a:schemeClr val="dk1"/>
                        </a:solidFill>
                        <a:latin typeface="+mn-lt"/>
                        <a:ea typeface="+mn-ea"/>
                        <a:cs typeface="+mn-cs"/>
                      </a:endParaRPr>
                    </a:p>
                    <a:p>
                      <a:pPr algn="l" eaLnBrk="1" hangingPunct="1"/>
                      <a:endParaRPr lang="en-US" sz="2000" b="0" u="none" kern="1200" baseline="0" dirty="0" smtClean="0">
                        <a:solidFill>
                          <a:schemeClr val="dk1"/>
                        </a:solidFill>
                        <a:latin typeface="+mn-lt"/>
                        <a:ea typeface="+mn-ea"/>
                        <a:cs typeface="+mn-cs"/>
                      </a:endParaRPr>
                    </a:p>
                    <a:p>
                      <a:pPr algn="l" eaLnBrk="1" hangingPunct="1"/>
                      <a:r>
                        <a:rPr lang="en-US" sz="2000" b="0" u="none" kern="1200" baseline="0" dirty="0" smtClean="0">
                          <a:solidFill>
                            <a:schemeClr val="dk1"/>
                          </a:solidFill>
                          <a:latin typeface="+mn-lt"/>
                          <a:ea typeface="+mn-ea"/>
                          <a:cs typeface="+mn-cs"/>
                        </a:rPr>
                        <a:t>     </a:t>
                      </a:r>
                    </a:p>
                    <a:p>
                      <a:pPr algn="l" eaLnBrk="1" hangingPunct="1"/>
                      <a:endParaRPr lang="en-US" sz="2000" b="0" u="none" kern="1200" baseline="0" dirty="0" smtClean="0">
                        <a:solidFill>
                          <a:schemeClr val="dk1"/>
                        </a:solidFill>
                        <a:latin typeface="+mn-lt"/>
                        <a:ea typeface="+mn-ea"/>
                        <a:cs typeface="+mn-cs"/>
                      </a:endParaRPr>
                    </a:p>
                    <a:p>
                      <a:pPr algn="l" eaLnBrk="1" hangingPunct="1"/>
                      <a:r>
                        <a:rPr lang="en-US" sz="2000" b="1" u="sng" kern="1200" baseline="0" dirty="0" smtClean="0">
                          <a:solidFill>
                            <a:schemeClr val="dk1"/>
                          </a:solidFill>
                          <a:latin typeface="+mn-lt"/>
                          <a:ea typeface="+mn-ea"/>
                          <a:cs typeface="+mn-cs"/>
                        </a:rPr>
                        <a:t>Part A</a:t>
                      </a:r>
                    </a:p>
                    <a:p>
                      <a:pPr algn="l" eaLnBrk="1" hangingPunct="1"/>
                      <a:r>
                        <a:rPr lang="en-US" sz="2000" b="0" u="none" kern="1200" baseline="0" dirty="0" smtClean="0">
                          <a:solidFill>
                            <a:schemeClr val="dk1"/>
                          </a:solidFill>
                          <a:latin typeface="+mn-lt"/>
                          <a:ea typeface="+mn-ea"/>
                          <a:cs typeface="+mn-cs"/>
                        </a:rPr>
                        <a:t>Write the two fractions that the circles show.   Use the symbol      &lt;, &gt;, = to compare your fraction.  Explain your answer.</a:t>
                      </a:r>
                    </a:p>
                    <a:p>
                      <a:pPr algn="l" eaLnBrk="1" hangingPunct="1"/>
                      <a:r>
                        <a:rPr lang="en-US" sz="2000" b="1" u="sng" kern="1200" baseline="0" dirty="0" smtClean="0">
                          <a:solidFill>
                            <a:schemeClr val="dk1"/>
                          </a:solidFill>
                          <a:latin typeface="+mn-lt"/>
                          <a:ea typeface="+mn-ea"/>
                          <a:cs typeface="+mn-cs"/>
                        </a:rPr>
                        <a:t>Part B</a:t>
                      </a:r>
                    </a:p>
                    <a:p>
                      <a:pPr algn="l" eaLnBrk="1" hangingPunct="1"/>
                      <a:r>
                        <a:rPr lang="en-US" sz="2000" b="0" u="none" kern="1200" baseline="0" dirty="0" smtClean="0">
                          <a:solidFill>
                            <a:schemeClr val="dk1"/>
                          </a:solidFill>
                          <a:latin typeface="+mn-lt"/>
                          <a:ea typeface="+mn-ea"/>
                          <a:cs typeface="+mn-cs"/>
                        </a:rPr>
                        <a:t>Draw a circle with 6 equal parts that show a fraction that is greater that both of Ms. Barr’s fractions.  Explain your thinking.</a:t>
                      </a:r>
                    </a:p>
                    <a:p>
                      <a:pPr algn="l" eaLnBrk="1" hangingPunct="1"/>
                      <a:endParaRPr lang="en-US" sz="2000" b="0" u="none" kern="1200" baseline="0" dirty="0" smtClean="0">
                        <a:solidFill>
                          <a:schemeClr val="dk1"/>
                        </a:solidFill>
                        <a:latin typeface="+mn-lt"/>
                        <a:ea typeface="+mn-ea"/>
                        <a:cs typeface="+mn-cs"/>
                      </a:endParaRPr>
                    </a:p>
                    <a:p>
                      <a:pPr algn="l" eaLnBrk="1" hangingPunct="1"/>
                      <a:endParaRPr lang="en-US" sz="2000" b="0" u="none" dirty="0">
                        <a:latin typeface="Calibri" panose="020F0502020204030204" pitchFamily="34" charset="0"/>
                      </a:endParaRPr>
                    </a:p>
                  </a:txBody>
                  <a:tcPr marT="45729" marB="45729"/>
                </a:tc>
                <a:extLst>
                  <a:ext uri="{0D108BD9-81ED-4DB2-BD59-A6C34878D82A}">
                    <a16:rowId xmlns:a16="http://schemas.microsoft.com/office/drawing/2014/main" val="10000"/>
                  </a:ext>
                </a:extLst>
              </a:tr>
            </a:tbl>
          </a:graphicData>
        </a:graphic>
      </p:graphicFrame>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33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80DE5CF2-5EA3-4CFA-B52C-9F73EBD0EC01}" type="slidenum">
              <a:rPr lang="en-US" altLang="en-US" sz="1200">
                <a:solidFill>
                  <a:srgbClr val="FFFF00"/>
                </a:solidFill>
                <a:latin typeface="Calibri" panose="020F0502020204030204" pitchFamily="34" charset="0"/>
              </a:rPr>
              <a:pPr>
                <a:spcBef>
                  <a:spcPct val="0"/>
                </a:spcBef>
                <a:buFontTx/>
                <a:buNone/>
              </a:pPr>
              <a:t>27</a:t>
            </a:fld>
            <a:endParaRPr lang="en-US" altLang="en-US" sz="1200">
              <a:solidFill>
                <a:srgbClr val="FFFF00"/>
              </a:solidFill>
              <a:latin typeface="Calibri" panose="020F0502020204030204" pitchFamily="34" charset="0"/>
            </a:endParaRPr>
          </a:p>
        </p:txBody>
      </p:sp>
      <p:pic>
        <p:nvPicPr>
          <p:cNvPr id="1332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5789" y="1538289"/>
            <a:ext cx="12160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153828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68600" y="1143000"/>
            <a:ext cx="2908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942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93194154"/>
              </p:ext>
            </p:extLst>
          </p:nvPr>
        </p:nvGraphicFramePr>
        <p:xfrm>
          <a:off x="315310" y="236484"/>
          <a:ext cx="11650718" cy="6675146"/>
        </p:xfrm>
        <a:graphic>
          <a:graphicData uri="http://schemas.openxmlformats.org/drawingml/2006/table">
            <a:tbl>
              <a:tblPr firstRow="1" bandRow="1">
                <a:tableStyleId>{5C22544A-7EE6-4342-B048-85BDC9FD1C3A}</a:tableStyleId>
              </a:tblPr>
              <a:tblGrid>
                <a:gridCol w="11650718">
                  <a:extLst>
                    <a:ext uri="{9D8B030D-6E8A-4147-A177-3AD203B41FA5}">
                      <a16:colId xmlns:a16="http://schemas.microsoft.com/office/drawing/2014/main" val="20000"/>
                    </a:ext>
                  </a:extLst>
                </a:gridCol>
              </a:tblGrid>
              <a:tr h="6369268">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u="sng" baseline="0" dirty="0" smtClean="0">
                          <a:latin typeface="+mj-lt"/>
                        </a:rPr>
                        <a:t>Constructed Response:  Review</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300" b="0" u="none" baseline="0" dirty="0" smtClean="0">
                          <a:latin typeface="+mj-lt"/>
                        </a:rPr>
                        <a:t>LeBron, Rita, and Samuel went to a circus.  They saw that the floor of the circus tent was a large rectangle divided into equal parts.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300" b="0" u="none"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300" b="1" u="sng" baseline="0" dirty="0" smtClean="0">
                          <a:latin typeface="+mj-lt"/>
                        </a:rPr>
                        <a:t>Part 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300" b="0" u="none" baseline="0" dirty="0" smtClean="0">
                          <a:latin typeface="+mj-lt"/>
                        </a:rPr>
                        <a:t>Draw a rectangle and divide it into more than 3 equal parts.  Shade one of the equal parts of your rectangle. Write a fraction that shows what part of the whole rectangle you shaded.  Explain your answer.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300" b="1" u="sng" baseline="0" dirty="0" smtClean="0">
                          <a:latin typeface="+mj-lt"/>
                        </a:rPr>
                        <a:t>Part B</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300" b="0" u="none" baseline="0" dirty="0" smtClean="0">
                          <a:latin typeface="+mj-lt"/>
                        </a:rPr>
                        <a:t>Samuel counted twice as many elephants as tigers in the circus.  He counted a total of 24 elephants and tigers in all.  How many tigers did Samuel count?  Show and explain how you got your answer.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300" b="1" u="sng" baseline="0" dirty="0" smtClean="0">
                          <a:latin typeface="+mj-lt"/>
                        </a:rPr>
                        <a:t>Part C</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300" b="0" u="none" baseline="0" dirty="0" smtClean="0">
                          <a:latin typeface="+mj-lt"/>
                        </a:rPr>
                        <a:t>One of the clowns wore a shirt with colored quadrilaterals.  Rita said she like the red quadrilaterals that was not a parallelogram.  Draw a shape that could represent the shape Rita liked.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300" b="1" u="sng" baseline="0" dirty="0" smtClean="0">
                          <a:latin typeface="+mj-lt"/>
                        </a:rPr>
                        <a:t>Part 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300" b="0" u="none" baseline="0" dirty="0" smtClean="0">
                          <a:latin typeface="+mj-lt"/>
                        </a:rPr>
                        <a:t>LeBron paid $14 for his ticket and $6 per ticket for Samuel and Rita.  What was the total cost of the tickets?  Show your work.</a:t>
                      </a:r>
                      <a:endParaRPr lang="en-US" altLang="en-US" sz="2300" b="0" i="0" u="none" baseline="0" dirty="0" smtClean="0">
                        <a:latin typeface="+mj-lt"/>
                      </a:endParaRPr>
                    </a:p>
                  </a:txBody>
                  <a:tcPr marT="45733" marB="45733"/>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43193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153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D2770FF1-8026-4D2E-8649-52F9F0FFBA32}" type="slidenum">
              <a:rPr lang="en-US" altLang="en-US" sz="1200">
                <a:solidFill>
                  <a:schemeClr val="bg1"/>
                </a:solidFill>
                <a:latin typeface="Calibri" panose="020F0502020204030204" pitchFamily="34" charset="0"/>
              </a:rPr>
              <a:pPr>
                <a:spcBef>
                  <a:spcPct val="0"/>
                </a:spcBef>
                <a:buFontTx/>
                <a:buNone/>
              </a:pPr>
              <a:t>29</a:t>
            </a:fld>
            <a:endParaRPr lang="en-US" altLang="en-US" sz="1200">
              <a:solidFill>
                <a:schemeClr val="bg1"/>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40944247"/>
              </p:ext>
            </p:extLst>
          </p:nvPr>
        </p:nvGraphicFramePr>
        <p:xfrm>
          <a:off x="236483" y="304800"/>
          <a:ext cx="11634951" cy="6507506"/>
        </p:xfrm>
        <a:graphic>
          <a:graphicData uri="http://schemas.openxmlformats.org/drawingml/2006/table">
            <a:tbl>
              <a:tblPr firstRow="1" bandRow="1">
                <a:tableStyleId>{5C22544A-7EE6-4342-B048-85BDC9FD1C3A}</a:tableStyleId>
              </a:tblPr>
              <a:tblGrid>
                <a:gridCol w="5817477">
                  <a:extLst>
                    <a:ext uri="{9D8B030D-6E8A-4147-A177-3AD203B41FA5}">
                      <a16:colId xmlns:a16="http://schemas.microsoft.com/office/drawing/2014/main" val="20000"/>
                    </a:ext>
                  </a:extLst>
                </a:gridCol>
                <a:gridCol w="5817474">
                  <a:extLst>
                    <a:ext uri="{9D8B030D-6E8A-4147-A177-3AD203B41FA5}">
                      <a16:colId xmlns:a16="http://schemas.microsoft.com/office/drawing/2014/main" val="20001"/>
                    </a:ext>
                  </a:extLst>
                </a:gridCol>
              </a:tblGrid>
              <a:tr h="6308726">
                <a:tc>
                  <a:txBody>
                    <a:bodyPr/>
                    <a:lstStyle/>
                    <a:p>
                      <a:pPr algn="ctr" eaLnBrk="1" hangingPunct="1"/>
                      <a:r>
                        <a:rPr lang="en-US" altLang="en-US" sz="2000" b="1" u="sng" dirty="0" smtClean="0">
                          <a:latin typeface="+mj-lt"/>
                        </a:rPr>
                        <a:t>Extension 1</a:t>
                      </a:r>
                    </a:p>
                    <a:p>
                      <a:pPr algn="l" eaLnBrk="1" hangingPunct="1"/>
                      <a:r>
                        <a:rPr lang="en-US" altLang="en-US" sz="2000" b="0" u="none" baseline="0" dirty="0" smtClean="0">
                          <a:latin typeface="+mj-lt"/>
                        </a:rPr>
                        <a:t> </a:t>
                      </a:r>
                      <a:r>
                        <a:rPr lang="en-US" altLang="en-US" sz="2000" b="0" u="none" baseline="0" dirty="0" smtClean="0">
                          <a:latin typeface="+mj-lt"/>
                        </a:rPr>
                        <a:t>                  </a:t>
                      </a:r>
                      <a:r>
                        <a:rPr lang="en-US" sz="2400" b="0" u="none" baseline="0" dirty="0" smtClean="0">
                          <a:latin typeface="+mj-lt"/>
                        </a:rPr>
                        <a:t>Look </a:t>
                      </a:r>
                      <a:r>
                        <a:rPr lang="en-US" sz="2400" b="0" u="none" baseline="0" dirty="0" smtClean="0">
                          <a:latin typeface="+mj-lt"/>
                        </a:rPr>
                        <a:t>at the rectangle.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u="none" baseline="0" dirty="0" smtClean="0">
                          <a:latin typeface="+mj-lt"/>
                        </a:rPr>
                        <a:t>                       </a:t>
                      </a:r>
                      <a:r>
                        <a:rPr lang="en-US" sz="2400" b="0" u="none" baseline="0" dirty="0" smtClean="0">
                          <a:latin typeface="+mj-lt"/>
                        </a:rPr>
                        <a:t>                  </a:t>
                      </a:r>
                      <a:r>
                        <a:rPr lang="en-US" sz="2400" b="0" u="none" baseline="0" dirty="0" smtClean="0">
                          <a:latin typeface="+mj-lt"/>
                        </a:rPr>
                        <a:t>8 cm</a:t>
                      </a:r>
                    </a:p>
                    <a:p>
                      <a:pPr algn="l" eaLnBrk="1" hangingPunct="1"/>
                      <a:r>
                        <a:rPr lang="en-US" sz="2400" b="0" u="none" baseline="0" dirty="0" smtClean="0">
                          <a:latin typeface="+mj-lt"/>
                        </a:rPr>
                        <a:t>           </a:t>
                      </a:r>
                      <a:r>
                        <a:rPr lang="en-US" sz="2400" b="0" u="none" baseline="0" dirty="0" smtClean="0">
                          <a:latin typeface="+mj-lt"/>
                        </a:rPr>
                        <a:t>                 5 </a:t>
                      </a:r>
                      <a:r>
                        <a:rPr lang="en-US" sz="2400" b="0" u="none" baseline="0" dirty="0" smtClean="0">
                          <a:latin typeface="+mj-lt"/>
                        </a:rPr>
                        <a:t>cm       </a:t>
                      </a:r>
                      <a:endParaRPr lang="en-US" sz="2400" b="0" u="none" baseline="0" dirty="0" smtClean="0">
                        <a:latin typeface="+mj-lt"/>
                      </a:endParaRPr>
                    </a:p>
                    <a:p>
                      <a:pPr algn="l" eaLnBrk="1" hangingPunct="1"/>
                      <a:r>
                        <a:rPr lang="en-US" sz="2400" b="1" u="sng" baseline="0" dirty="0" smtClean="0">
                          <a:latin typeface="+mj-lt"/>
                        </a:rPr>
                        <a:t>Part </a:t>
                      </a:r>
                      <a:r>
                        <a:rPr lang="en-US" sz="2400" b="1" u="sng" baseline="0" dirty="0" smtClean="0">
                          <a:latin typeface="+mj-lt"/>
                        </a:rPr>
                        <a:t>A</a:t>
                      </a:r>
                    </a:p>
                    <a:p>
                      <a:pPr marL="0" indent="0" algn="l">
                        <a:buFont typeface="Arial" panose="020B0604020202020204" pitchFamily="34" charset="0"/>
                        <a:buNone/>
                      </a:pPr>
                      <a:r>
                        <a:rPr lang="en-US" sz="2400" b="0" u="none" baseline="0" dirty="0" smtClean="0">
                          <a:latin typeface="+mj-lt"/>
                        </a:rPr>
                        <a:t>What is the area of the rectangle in square centimeters? Label your answer and show your work.</a:t>
                      </a:r>
                    </a:p>
                    <a:p>
                      <a:pPr marL="0" indent="0" algn="l">
                        <a:buFont typeface="Arial" panose="020B0604020202020204" pitchFamily="34" charset="0"/>
                        <a:buNone/>
                      </a:pPr>
                      <a:endParaRPr lang="en-US" sz="1050" b="0" u="none" baseline="0" dirty="0" smtClean="0">
                        <a:latin typeface="+mj-lt"/>
                      </a:endParaRPr>
                    </a:p>
                    <a:p>
                      <a:pPr marL="0" indent="0" algn="l">
                        <a:buFont typeface="Arial" panose="020B0604020202020204" pitchFamily="34" charset="0"/>
                        <a:buNone/>
                      </a:pPr>
                      <a:r>
                        <a:rPr lang="en-US" sz="2400" b="1" u="sng" baseline="0" dirty="0" smtClean="0">
                          <a:latin typeface="+mj-lt"/>
                        </a:rPr>
                        <a:t>Part B</a:t>
                      </a:r>
                    </a:p>
                    <a:p>
                      <a:pPr marL="0" indent="0" algn="l">
                        <a:buFont typeface="Arial" panose="020B0604020202020204" pitchFamily="34" charset="0"/>
                        <a:buNone/>
                      </a:pPr>
                      <a:r>
                        <a:rPr lang="en-US" sz="2400" b="0" u="none" baseline="0" dirty="0" smtClean="0">
                          <a:latin typeface="+mj-lt"/>
                        </a:rPr>
                        <a:t>Draw a  rectangle and divide it into 4 equal parts.  What is the relationship of the area of one part to the area of the entire rectangle?</a:t>
                      </a:r>
                    </a:p>
                    <a:p>
                      <a:pPr marL="0" indent="0" algn="l">
                        <a:buFont typeface="Arial" panose="020B0604020202020204" pitchFamily="34" charset="0"/>
                        <a:buNone/>
                      </a:pPr>
                      <a:endParaRPr lang="en-US" sz="1050" b="0" u="none" baseline="0" dirty="0" smtClean="0">
                        <a:latin typeface="+mj-lt"/>
                      </a:endParaRPr>
                    </a:p>
                    <a:p>
                      <a:pPr marL="0" indent="0" algn="l">
                        <a:buFont typeface="Arial" panose="020B0604020202020204" pitchFamily="34" charset="0"/>
                        <a:buNone/>
                      </a:pPr>
                      <a:r>
                        <a:rPr lang="en-US" sz="2400" b="1" u="sng" baseline="0" dirty="0" smtClean="0">
                          <a:latin typeface="+mj-lt"/>
                        </a:rPr>
                        <a:t>Part C</a:t>
                      </a:r>
                    </a:p>
                    <a:p>
                      <a:pPr marL="0" indent="0" algn="l">
                        <a:buFont typeface="Arial" panose="020B0604020202020204" pitchFamily="34" charset="0"/>
                        <a:buNone/>
                      </a:pPr>
                      <a:r>
                        <a:rPr lang="en-US" sz="2400" b="0" u="none" baseline="0" dirty="0" smtClean="0">
                          <a:latin typeface="+mj-lt"/>
                        </a:rPr>
                        <a:t>In square centimeters, what is the area of one of the parts from the divided rectangle in Part B? Show your work.</a:t>
                      </a:r>
                      <a:endParaRPr lang="en-US" altLang="en-US" sz="2400" b="0" u="none" baseline="0" dirty="0" smtClean="0">
                        <a:latin typeface="+mj-lt"/>
                      </a:endParaRPr>
                    </a:p>
                    <a:p>
                      <a:pPr algn="l" eaLnBrk="1" hangingPunct="1"/>
                      <a:endParaRPr lang="en-US" altLang="en-US" sz="2000" dirty="0" smtClean="0">
                        <a:latin typeface="+mj-lt"/>
                      </a:endParaRPr>
                    </a:p>
                  </a:txBody>
                  <a:tcPr marT="45733" marB="45733"/>
                </a:tc>
                <a:tc>
                  <a:txBody>
                    <a:bodyPr/>
                    <a:lstStyle/>
                    <a:p>
                      <a:pPr algn="ctr" eaLnBrk="1" hangingPunct="1"/>
                      <a:r>
                        <a:rPr lang="en-US" altLang="en-US" sz="2000" b="1" u="sng" kern="1200" dirty="0" smtClean="0">
                          <a:solidFill>
                            <a:schemeClr val="dk1"/>
                          </a:solidFill>
                          <a:latin typeface="+mn-lt"/>
                          <a:ea typeface="+mn-ea"/>
                          <a:cs typeface="+mn-cs"/>
                        </a:rPr>
                        <a:t>Extension 2</a:t>
                      </a:r>
                    </a:p>
                    <a:p>
                      <a:pPr algn="l" eaLnBrk="1" hangingPunct="1"/>
                      <a:r>
                        <a:rPr lang="en-US" sz="3200" b="0" u="none" kern="1200" baseline="0" dirty="0" smtClean="0">
                          <a:solidFill>
                            <a:schemeClr val="dk1"/>
                          </a:solidFill>
                          <a:latin typeface="+mn-lt"/>
                          <a:ea typeface="+mn-ea"/>
                          <a:cs typeface="+mn-cs"/>
                        </a:rPr>
                        <a:t>Carolyn collected some insects for a science project.  The length, in inches, of the insects are listed below.</a:t>
                      </a:r>
                    </a:p>
                    <a:p>
                      <a:pPr algn="l" eaLnBrk="1" hangingPunct="1"/>
                      <a:r>
                        <a:rPr lang="en-US" sz="3200" b="0" u="none" kern="1200" baseline="0" dirty="0" smtClean="0">
                          <a:solidFill>
                            <a:schemeClr val="dk1"/>
                          </a:solidFill>
                          <a:latin typeface="+mn-lt"/>
                          <a:ea typeface="+mn-ea"/>
                          <a:cs typeface="+mn-cs"/>
                        </a:rPr>
                        <a:t>1/8, ¼, ¼, 5/8, ¾, 1/8, 3/8, 3/8, 5/8, 3/8, ¼  </a:t>
                      </a:r>
                    </a:p>
                    <a:p>
                      <a:pPr algn="l" eaLnBrk="1" hangingPunct="1"/>
                      <a:endParaRPr lang="en-US" sz="2800" b="1" u="sng" kern="1200" baseline="0" dirty="0" smtClean="0">
                        <a:solidFill>
                          <a:schemeClr val="dk1"/>
                        </a:solidFill>
                        <a:latin typeface="+mn-lt"/>
                        <a:ea typeface="+mn-ea"/>
                        <a:cs typeface="+mn-cs"/>
                      </a:endParaRPr>
                    </a:p>
                    <a:p>
                      <a:pPr algn="l" eaLnBrk="1" hangingPunct="1"/>
                      <a:r>
                        <a:rPr lang="en-US" sz="2800" b="1" u="sng" kern="1200" baseline="0" dirty="0" smtClean="0">
                          <a:solidFill>
                            <a:schemeClr val="dk1"/>
                          </a:solidFill>
                          <a:latin typeface="+mn-lt"/>
                          <a:ea typeface="+mn-ea"/>
                          <a:cs typeface="+mn-cs"/>
                        </a:rPr>
                        <a:t>Part A</a:t>
                      </a:r>
                    </a:p>
                    <a:p>
                      <a:pPr algn="l" eaLnBrk="1" hangingPunct="1"/>
                      <a:r>
                        <a:rPr lang="en-US" sz="2800" b="0" u="none" kern="1200" baseline="0" dirty="0" smtClean="0">
                          <a:solidFill>
                            <a:schemeClr val="dk1"/>
                          </a:solidFill>
                          <a:latin typeface="+mn-lt"/>
                          <a:ea typeface="+mn-ea"/>
                          <a:cs typeface="+mn-cs"/>
                        </a:rPr>
                        <a:t>Make a line plot of the data.  Include labels and a title.</a:t>
                      </a:r>
                    </a:p>
                    <a:p>
                      <a:pPr algn="l" eaLnBrk="1" hangingPunct="1"/>
                      <a:endParaRPr lang="en-US" sz="2000" b="1" u="sng" kern="1200" baseline="0" dirty="0" smtClean="0">
                        <a:solidFill>
                          <a:schemeClr val="dk1"/>
                        </a:solidFill>
                        <a:latin typeface="+mn-lt"/>
                        <a:ea typeface="+mn-ea"/>
                        <a:cs typeface="+mn-cs"/>
                      </a:endParaRPr>
                    </a:p>
                  </a:txBody>
                  <a:tcPr marT="45733" marB="45733"/>
                </a:tc>
                <a:extLst>
                  <a:ext uri="{0D108BD9-81ED-4DB2-BD59-A6C34878D82A}">
                    <a16:rowId xmlns:a16="http://schemas.microsoft.com/office/drawing/2014/main" val="10000"/>
                  </a:ext>
                </a:extLst>
              </a:tr>
            </a:tbl>
          </a:graphicData>
        </a:graphic>
      </p:graphicFrame>
      <p:sp>
        <p:nvSpPr>
          <p:cNvPr id="6" name="Rectangle 5"/>
          <p:cNvSpPr/>
          <p:nvPr/>
        </p:nvSpPr>
        <p:spPr>
          <a:xfrm rot="16200000">
            <a:off x="3289300" y="1139059"/>
            <a:ext cx="304800" cy="838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2086817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50445167"/>
              </p:ext>
            </p:extLst>
          </p:nvPr>
        </p:nvGraphicFramePr>
        <p:xfrm>
          <a:off x="173421" y="157655"/>
          <a:ext cx="11623627" cy="6217387"/>
        </p:xfrm>
        <a:graphic>
          <a:graphicData uri="http://schemas.openxmlformats.org/drawingml/2006/table">
            <a:tbl>
              <a:tblPr firstRow="1" bandRow="1">
                <a:tableStyleId>{5C22544A-7EE6-4342-B048-85BDC9FD1C3A}</a:tableStyleId>
              </a:tblPr>
              <a:tblGrid>
                <a:gridCol w="11623627">
                  <a:extLst>
                    <a:ext uri="{9D8B030D-6E8A-4147-A177-3AD203B41FA5}">
                      <a16:colId xmlns:a16="http://schemas.microsoft.com/office/drawing/2014/main" val="20000"/>
                    </a:ext>
                  </a:extLst>
                </a:gridCol>
              </a:tblGrid>
              <a:tr h="6217387">
                <a:tc>
                  <a:txBody>
                    <a:bodyPr/>
                    <a:lstStyle/>
                    <a:p>
                      <a:pPr marL="0" indent="0" algn="l">
                        <a:buFont typeface="Arial" panose="020B0604020202020204" pitchFamily="34" charset="0"/>
                        <a:buNone/>
                      </a:pPr>
                      <a:r>
                        <a:rPr lang="en-US" sz="3200" u="sng" baseline="0" dirty="0" smtClean="0">
                          <a:solidFill>
                            <a:srgbClr val="92D050"/>
                          </a:solidFill>
                          <a:latin typeface="+mj-lt"/>
                        </a:rPr>
                        <a:t>#4</a:t>
                      </a:r>
                      <a:r>
                        <a:rPr lang="en-US" sz="3200" u="sng" baseline="0" dirty="0" smtClean="0">
                          <a:latin typeface="+mj-lt"/>
                        </a:rPr>
                        <a:t>:  </a:t>
                      </a:r>
                      <a:endParaRPr lang="en-US" sz="3200" u="sng" baseline="0" dirty="0" smtClean="0">
                        <a:latin typeface="+mj-lt"/>
                      </a:endParaRPr>
                    </a:p>
                    <a:p>
                      <a:pPr marL="0" indent="0" algn="l">
                        <a:buFont typeface="Arial" panose="020B0604020202020204" pitchFamily="34" charset="0"/>
                        <a:buNone/>
                      </a:pPr>
                      <a:r>
                        <a:rPr lang="en-US" sz="2400" b="0" u="none" baseline="0" dirty="0" smtClean="0">
                          <a:latin typeface="+mj-lt"/>
                        </a:rPr>
                        <a:t>The picture shows how much money James has in his wallet.</a:t>
                      </a:r>
                    </a:p>
                    <a:p>
                      <a:pPr marL="0" indent="0" algn="l">
                        <a:buFont typeface="Arial" panose="020B0604020202020204" pitchFamily="34" charset="0"/>
                        <a:buNone/>
                      </a:pPr>
                      <a:endParaRPr lang="en-US" sz="2400" b="0" u="none" baseline="0" dirty="0" smtClean="0">
                        <a:latin typeface="+mj-lt"/>
                      </a:endParaRPr>
                    </a:p>
                    <a:p>
                      <a:pPr marL="0" indent="0" algn="l">
                        <a:buFont typeface="Arial" panose="020B0604020202020204" pitchFamily="34" charset="0"/>
                        <a:buNone/>
                      </a:pPr>
                      <a:endParaRPr lang="en-US" sz="2400" b="0" u="none" baseline="0" dirty="0" smtClean="0">
                        <a:latin typeface="+mj-lt"/>
                      </a:endParaRPr>
                    </a:p>
                    <a:p>
                      <a:pPr marL="0" indent="0" algn="l">
                        <a:buFont typeface="Arial" panose="020B0604020202020204" pitchFamily="34" charset="0"/>
                        <a:buNone/>
                      </a:pPr>
                      <a:endParaRPr lang="en-US" sz="2400" b="0" u="none" baseline="0" dirty="0" smtClean="0">
                        <a:latin typeface="+mj-lt"/>
                      </a:endParaRPr>
                    </a:p>
                    <a:p>
                      <a:pPr marL="0" indent="0" algn="l">
                        <a:buFont typeface="Arial" panose="020B0604020202020204" pitchFamily="34" charset="0"/>
                        <a:buNone/>
                      </a:pPr>
                      <a:endParaRPr lang="en-US" sz="2400" b="0" u="none" baseline="0" dirty="0" smtClean="0">
                        <a:latin typeface="+mj-lt"/>
                      </a:endParaRPr>
                    </a:p>
                    <a:p>
                      <a:pPr marL="0" indent="0" algn="l">
                        <a:buFont typeface="Arial" panose="020B0604020202020204" pitchFamily="34" charset="0"/>
                        <a:buNone/>
                      </a:pPr>
                      <a:endParaRPr lang="en-US" sz="2400" b="0" u="none" baseline="0" dirty="0" smtClean="0">
                        <a:latin typeface="+mj-lt"/>
                      </a:endParaRPr>
                    </a:p>
                    <a:p>
                      <a:pPr marL="0" indent="0" algn="l">
                        <a:buFont typeface="Arial" panose="020B0604020202020204" pitchFamily="34" charset="0"/>
                        <a:buNone/>
                      </a:pPr>
                      <a:endParaRPr lang="en-US" sz="2400" b="0" u="none" baseline="0" dirty="0" smtClean="0">
                        <a:latin typeface="+mj-lt"/>
                      </a:endParaRPr>
                    </a:p>
                    <a:p>
                      <a:pPr marL="0" indent="0" algn="l">
                        <a:buFont typeface="Arial" panose="020B0604020202020204" pitchFamily="34" charset="0"/>
                        <a:buNone/>
                      </a:pPr>
                      <a:endParaRPr lang="en-US" sz="2400" b="0" u="none" baseline="0" dirty="0" smtClean="0">
                        <a:latin typeface="+mj-lt"/>
                      </a:endParaRPr>
                    </a:p>
                    <a:p>
                      <a:pPr marL="0" indent="0" algn="l">
                        <a:buFont typeface="Arial" panose="020B0604020202020204" pitchFamily="34" charset="0"/>
                        <a:buNone/>
                      </a:pPr>
                      <a:r>
                        <a:rPr lang="en-US" sz="2400" b="1" u="sng" baseline="0" dirty="0" smtClean="0">
                          <a:latin typeface="+mj-lt"/>
                        </a:rPr>
                        <a:t>Part A</a:t>
                      </a:r>
                    </a:p>
                    <a:p>
                      <a:pPr marL="0" indent="0" algn="l">
                        <a:buFont typeface="Arial" panose="020B0604020202020204" pitchFamily="34" charset="0"/>
                        <a:buNone/>
                      </a:pPr>
                      <a:r>
                        <a:rPr lang="en-US" sz="2400" b="0" u="none" baseline="0" dirty="0" smtClean="0">
                          <a:latin typeface="+mj-lt"/>
                        </a:rPr>
                        <a:t>James wants to buy a toy car for $6.  How much money will James have left if he buys the car?  Explain how James can take $6 away from the money he has in his wallet.</a:t>
                      </a:r>
                    </a:p>
                    <a:p>
                      <a:pPr marL="0" indent="0" algn="l">
                        <a:buFont typeface="Arial" panose="020B0604020202020204" pitchFamily="34" charset="0"/>
                        <a:buNone/>
                      </a:pPr>
                      <a:endParaRPr lang="en-US" sz="1050" b="0" u="none" baseline="0" dirty="0" smtClean="0">
                        <a:latin typeface="+mj-lt"/>
                      </a:endParaRPr>
                    </a:p>
                    <a:p>
                      <a:pPr marL="0" indent="0" algn="l">
                        <a:buFont typeface="Arial" panose="020B0604020202020204" pitchFamily="34" charset="0"/>
                        <a:buNone/>
                      </a:pPr>
                      <a:r>
                        <a:rPr lang="en-US" sz="2400" b="1" u="sng" baseline="0" dirty="0" smtClean="0">
                          <a:latin typeface="+mj-lt"/>
                        </a:rPr>
                        <a:t>Part B</a:t>
                      </a:r>
                    </a:p>
                    <a:p>
                      <a:pPr marL="0" indent="0" algn="l">
                        <a:buFont typeface="Arial" panose="020B0604020202020204" pitchFamily="34" charset="0"/>
                        <a:buNone/>
                      </a:pPr>
                      <a:r>
                        <a:rPr lang="en-US" sz="2400" b="0" u="none" baseline="0" dirty="0" smtClean="0">
                          <a:latin typeface="+mj-lt"/>
                        </a:rPr>
                        <a:t>James does not buy the toy car.  He still has all of his money.  James said that he needs $8 more dollars so that he can have </a:t>
                      </a:r>
                      <a:r>
                        <a:rPr lang="en-US" sz="2400" b="0" u="none" baseline="0" dirty="0" smtClean="0">
                          <a:latin typeface="+mj-lt"/>
                        </a:rPr>
                        <a:t>$40</a:t>
                      </a:r>
                      <a:r>
                        <a:rPr lang="en-US" sz="2400" b="0" u="none" baseline="0" dirty="0" smtClean="0">
                          <a:latin typeface="+mj-lt"/>
                        </a:rPr>
                        <a:t>.  Is he correct?  Explain your thinking.</a:t>
                      </a:r>
                    </a:p>
                  </a:txBody>
                  <a:tcPr marT="45723" marB="45723"/>
                </a:tc>
                <a:extLst>
                  <a:ext uri="{0D108BD9-81ED-4DB2-BD59-A6C34878D82A}">
                    <a16:rowId xmlns:a16="http://schemas.microsoft.com/office/drawing/2014/main" val="10000"/>
                  </a:ext>
                </a:extLst>
              </a:tr>
            </a:tbl>
          </a:graphicData>
        </a:graphic>
      </p:graphicFrame>
      <p:pic>
        <p:nvPicPr>
          <p:cNvPr id="19" name="Picture 18"/>
          <p:cNvPicPr>
            <a:picLocks noChangeAspect="1"/>
          </p:cNvPicPr>
          <p:nvPr/>
        </p:nvPicPr>
        <p:blipFill>
          <a:blip r:embed="rId2"/>
          <a:stretch>
            <a:fillRect/>
          </a:stretch>
        </p:blipFill>
        <p:spPr>
          <a:xfrm>
            <a:off x="604736" y="2592992"/>
            <a:ext cx="1776583" cy="769475"/>
          </a:xfrm>
          <a:prstGeom prst="rect">
            <a:avLst/>
          </a:prstGeom>
        </p:spPr>
      </p:pic>
      <p:pic>
        <p:nvPicPr>
          <p:cNvPr id="22" name="Picture 21"/>
          <p:cNvPicPr>
            <a:picLocks noChangeAspect="1"/>
          </p:cNvPicPr>
          <p:nvPr/>
        </p:nvPicPr>
        <p:blipFill>
          <a:blip r:embed="rId2"/>
          <a:stretch>
            <a:fillRect/>
          </a:stretch>
        </p:blipFill>
        <p:spPr>
          <a:xfrm>
            <a:off x="2436288" y="1755772"/>
            <a:ext cx="1744565" cy="755608"/>
          </a:xfrm>
          <a:prstGeom prst="rect">
            <a:avLst/>
          </a:prstGeom>
        </p:spPr>
      </p:pic>
      <p:pic>
        <p:nvPicPr>
          <p:cNvPr id="27" name="Picture 26"/>
          <p:cNvPicPr>
            <a:picLocks noChangeAspect="1"/>
          </p:cNvPicPr>
          <p:nvPr/>
        </p:nvPicPr>
        <p:blipFill>
          <a:blip r:embed="rId2"/>
          <a:stretch>
            <a:fillRect/>
          </a:stretch>
        </p:blipFill>
        <p:spPr>
          <a:xfrm>
            <a:off x="9700221" y="2627301"/>
            <a:ext cx="1744565" cy="755608"/>
          </a:xfrm>
          <a:prstGeom prst="rect">
            <a:avLst/>
          </a:prstGeom>
        </p:spPr>
      </p:pic>
      <p:pic>
        <p:nvPicPr>
          <p:cNvPr id="28" name="Picture 27"/>
          <p:cNvPicPr>
            <a:picLocks noChangeAspect="1"/>
          </p:cNvPicPr>
          <p:nvPr/>
        </p:nvPicPr>
        <p:blipFill>
          <a:blip r:embed="rId2"/>
          <a:stretch>
            <a:fillRect/>
          </a:stretch>
        </p:blipFill>
        <p:spPr>
          <a:xfrm>
            <a:off x="4253578" y="2613434"/>
            <a:ext cx="1744565" cy="755608"/>
          </a:xfrm>
          <a:prstGeom prst="rect">
            <a:avLst/>
          </a:prstGeom>
        </p:spPr>
      </p:pic>
      <p:pic>
        <p:nvPicPr>
          <p:cNvPr id="29" name="Picture 28"/>
          <p:cNvPicPr>
            <a:picLocks noChangeAspect="1"/>
          </p:cNvPicPr>
          <p:nvPr/>
        </p:nvPicPr>
        <p:blipFill>
          <a:blip r:embed="rId2"/>
          <a:stretch>
            <a:fillRect/>
          </a:stretch>
        </p:blipFill>
        <p:spPr>
          <a:xfrm>
            <a:off x="2455776" y="2613434"/>
            <a:ext cx="1744565" cy="755608"/>
          </a:xfrm>
          <a:prstGeom prst="rect">
            <a:avLst/>
          </a:prstGeom>
        </p:spPr>
      </p:pic>
      <p:pic>
        <p:nvPicPr>
          <p:cNvPr id="30" name="Picture 29"/>
          <p:cNvPicPr>
            <a:picLocks noChangeAspect="1"/>
          </p:cNvPicPr>
          <p:nvPr/>
        </p:nvPicPr>
        <p:blipFill>
          <a:blip r:embed="rId2"/>
          <a:stretch>
            <a:fillRect/>
          </a:stretch>
        </p:blipFill>
        <p:spPr>
          <a:xfrm>
            <a:off x="7849182" y="2627301"/>
            <a:ext cx="1744565" cy="755608"/>
          </a:xfrm>
          <a:prstGeom prst="rect">
            <a:avLst/>
          </a:prstGeom>
        </p:spPr>
      </p:pic>
      <p:pic>
        <p:nvPicPr>
          <p:cNvPr id="31" name="Picture 30"/>
          <p:cNvPicPr>
            <a:picLocks noChangeAspect="1"/>
          </p:cNvPicPr>
          <p:nvPr/>
        </p:nvPicPr>
        <p:blipFill>
          <a:blip r:embed="rId2"/>
          <a:stretch>
            <a:fillRect/>
          </a:stretch>
        </p:blipFill>
        <p:spPr>
          <a:xfrm>
            <a:off x="6051380" y="2613434"/>
            <a:ext cx="1744565" cy="755608"/>
          </a:xfrm>
          <a:prstGeom prst="rect">
            <a:avLst/>
          </a:prstGeom>
        </p:spPr>
      </p:pic>
      <p:pic>
        <p:nvPicPr>
          <p:cNvPr id="32" name="Picture 31"/>
          <p:cNvPicPr>
            <a:picLocks noChangeAspect="1"/>
          </p:cNvPicPr>
          <p:nvPr/>
        </p:nvPicPr>
        <p:blipFill>
          <a:blip r:embed="rId2"/>
          <a:stretch>
            <a:fillRect/>
          </a:stretch>
        </p:blipFill>
        <p:spPr>
          <a:xfrm>
            <a:off x="4253578" y="1766504"/>
            <a:ext cx="1744565" cy="755608"/>
          </a:xfrm>
          <a:prstGeom prst="rect">
            <a:avLst/>
          </a:prstGeom>
        </p:spPr>
      </p:pic>
      <p:pic>
        <p:nvPicPr>
          <p:cNvPr id="33" name="Picture 32"/>
          <p:cNvPicPr>
            <a:picLocks noChangeAspect="1"/>
          </p:cNvPicPr>
          <p:nvPr/>
        </p:nvPicPr>
        <p:blipFill>
          <a:blip r:embed="rId2"/>
          <a:stretch>
            <a:fillRect/>
          </a:stretch>
        </p:blipFill>
        <p:spPr>
          <a:xfrm>
            <a:off x="6051379" y="1766504"/>
            <a:ext cx="1744565" cy="755608"/>
          </a:xfrm>
          <a:prstGeom prst="rect">
            <a:avLst/>
          </a:prstGeom>
        </p:spPr>
      </p:pic>
      <p:pic>
        <p:nvPicPr>
          <p:cNvPr id="34" name="Picture 33"/>
          <p:cNvPicPr>
            <a:picLocks noChangeAspect="1"/>
          </p:cNvPicPr>
          <p:nvPr/>
        </p:nvPicPr>
        <p:blipFill>
          <a:blip r:embed="rId2"/>
          <a:stretch>
            <a:fillRect/>
          </a:stretch>
        </p:blipFill>
        <p:spPr>
          <a:xfrm>
            <a:off x="7882931" y="1766504"/>
            <a:ext cx="1744565" cy="755608"/>
          </a:xfrm>
          <a:prstGeom prst="rect">
            <a:avLst/>
          </a:prstGeom>
        </p:spPr>
      </p:pic>
      <p:pic>
        <p:nvPicPr>
          <p:cNvPr id="35" name="Picture 34"/>
          <p:cNvPicPr>
            <a:picLocks noChangeAspect="1"/>
          </p:cNvPicPr>
          <p:nvPr/>
        </p:nvPicPr>
        <p:blipFill>
          <a:blip r:embed="rId2"/>
          <a:stretch>
            <a:fillRect/>
          </a:stretch>
        </p:blipFill>
        <p:spPr>
          <a:xfrm>
            <a:off x="9700221" y="1755772"/>
            <a:ext cx="1744565" cy="755608"/>
          </a:xfrm>
          <a:prstGeom prst="rect">
            <a:avLst/>
          </a:prstGeom>
        </p:spPr>
      </p:pic>
      <p:pic>
        <p:nvPicPr>
          <p:cNvPr id="36" name="Picture 35"/>
          <p:cNvPicPr>
            <a:picLocks noChangeAspect="1"/>
          </p:cNvPicPr>
          <p:nvPr/>
        </p:nvPicPr>
        <p:blipFill>
          <a:blip r:embed="rId2"/>
          <a:stretch>
            <a:fillRect/>
          </a:stretch>
        </p:blipFill>
        <p:spPr>
          <a:xfrm>
            <a:off x="604736" y="1755772"/>
            <a:ext cx="1744565" cy="755608"/>
          </a:xfrm>
          <a:prstGeom prst="rect">
            <a:avLst/>
          </a:prstGeom>
        </p:spPr>
      </p:pic>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stretch>
            <a:fillRect/>
          </a:stretch>
        </p:blipFill>
        <p:spPr>
          <a:xfrm>
            <a:off x="8020050" y="308368"/>
            <a:ext cx="3257550" cy="1400175"/>
          </a:xfrm>
          <a:prstGeom prst="rect">
            <a:avLst/>
          </a:prstGeom>
        </p:spPr>
      </p:pic>
    </p:spTree>
    <p:extLst>
      <p:ext uri="{BB962C8B-B14F-4D97-AF65-F5344CB8AC3E}">
        <p14:creationId xmlns:p14="http://schemas.microsoft.com/office/powerpoint/2010/main" val="35704377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59434986"/>
              </p:ext>
            </p:extLst>
          </p:nvPr>
        </p:nvGraphicFramePr>
        <p:xfrm>
          <a:off x="283779" y="268014"/>
          <a:ext cx="11603421" cy="6337738"/>
        </p:xfrm>
        <a:graphic>
          <a:graphicData uri="http://schemas.openxmlformats.org/drawingml/2006/table">
            <a:tbl>
              <a:tblPr firstRow="1" bandRow="1">
                <a:tableStyleId>{5C22544A-7EE6-4342-B048-85BDC9FD1C3A}</a:tableStyleId>
              </a:tblPr>
              <a:tblGrid>
                <a:gridCol w="11603421">
                  <a:extLst>
                    <a:ext uri="{9D8B030D-6E8A-4147-A177-3AD203B41FA5}">
                      <a16:colId xmlns:a16="http://schemas.microsoft.com/office/drawing/2014/main" val="20000"/>
                    </a:ext>
                  </a:extLst>
                </a:gridCol>
              </a:tblGrid>
              <a:tr h="6337738">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baseline="0" dirty="0" smtClean="0">
                          <a:latin typeface="+mj-lt"/>
                        </a:rPr>
                        <a:t>Constructed Response:  Review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none" baseline="0" dirty="0" smtClean="0">
                          <a:latin typeface="+mj-lt"/>
                        </a:rPr>
                        <a:t>Jana put her train set on the top of a table.  The table is 6 feet long and 4 feet wide, as shown.                     </a:t>
                      </a:r>
                      <a:r>
                        <a:rPr lang="en-US" sz="2400" b="1" u="none" baseline="0" dirty="0" smtClean="0">
                          <a:latin typeface="+mj-lt"/>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none" baseline="0" dirty="0" smtClean="0">
                          <a:latin typeface="+mj-lt"/>
                        </a:rPr>
                        <a:t>                                                               6 </a:t>
                      </a:r>
                      <a:r>
                        <a:rPr lang="en-US" sz="2400" b="1" u="none" baseline="0" dirty="0" smtClean="0">
                          <a:latin typeface="+mj-lt"/>
                        </a:rPr>
                        <a:t>feet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1" u="none"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none" baseline="0" dirty="0" smtClean="0">
                          <a:latin typeface="+mj-lt"/>
                        </a:rPr>
                        <a:t>                         </a:t>
                      </a:r>
                      <a:r>
                        <a:rPr lang="en-US" sz="2400" b="1" u="none" baseline="0" dirty="0" smtClean="0">
                          <a:latin typeface="+mj-lt"/>
                        </a:rPr>
                        <a:t>                  4 </a:t>
                      </a:r>
                      <a:r>
                        <a:rPr lang="en-US" sz="2400" b="1" u="none" baseline="0" dirty="0" smtClean="0">
                          <a:latin typeface="+mj-lt"/>
                        </a:rPr>
                        <a:t>feet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none" baseline="0" dirty="0" smtClean="0">
                          <a:latin typeface="+mj-lt"/>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1" u="none"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baseline="0" dirty="0" smtClean="0">
                          <a:latin typeface="+mj-lt"/>
                        </a:rPr>
                        <a:t>Part 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none" baseline="0" dirty="0" smtClean="0">
                          <a:latin typeface="+mj-lt"/>
                        </a:rPr>
                        <a:t>What is the area of the table?   Show your work and explain how you got your answer.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baseline="0" dirty="0" smtClean="0">
                          <a:latin typeface="+mj-lt"/>
                        </a:rPr>
                        <a:t>Part B</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none" baseline="0" dirty="0" smtClean="0">
                          <a:latin typeface="+mj-lt"/>
                        </a:rPr>
                        <a:t>What is the perimeter of the table?   Show your work and explain how you got your answer.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baseline="0" dirty="0" smtClean="0">
                          <a:latin typeface="+mj-lt"/>
                        </a:rPr>
                        <a:t>Part C</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none" baseline="0" dirty="0" smtClean="0">
                          <a:latin typeface="+mj-lt"/>
                        </a:rPr>
                        <a:t>Jana needed more room for her train set.  She set up another table next to the table shown.  The new table is 4 feet wide and has a perimeter of 24 feet.  What is the sum of the areas of the two tables together?  Show your work.</a:t>
                      </a:r>
                      <a:endParaRPr lang="en-US" altLang="en-US" sz="2400" b="1" i="0" u="none" baseline="0" dirty="0" smtClean="0">
                        <a:latin typeface="+mj-lt"/>
                      </a:endParaRPr>
                    </a:p>
                  </a:txBody>
                  <a:tcPr marT="45725" marB="45725"/>
                </a:tc>
                <a:extLst>
                  <a:ext uri="{0D108BD9-81ED-4DB2-BD59-A6C34878D82A}">
                    <a16:rowId xmlns:a16="http://schemas.microsoft.com/office/drawing/2014/main" val="10000"/>
                  </a:ext>
                </a:extLst>
              </a:tr>
            </a:tbl>
          </a:graphicData>
        </a:graphic>
      </p:graphicFrame>
      <p:sp>
        <p:nvSpPr>
          <p:cNvPr id="17" name="Rectangle 16"/>
          <p:cNvSpPr/>
          <p:nvPr/>
        </p:nvSpPr>
        <p:spPr>
          <a:xfrm rot="16200000">
            <a:off x="4713889" y="1253358"/>
            <a:ext cx="838200" cy="1905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2051547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29038568"/>
              </p:ext>
            </p:extLst>
          </p:nvPr>
        </p:nvGraphicFramePr>
        <p:xfrm>
          <a:off x="299545" y="189186"/>
          <a:ext cx="11603421" cy="6370330"/>
        </p:xfrm>
        <a:graphic>
          <a:graphicData uri="http://schemas.openxmlformats.org/drawingml/2006/table">
            <a:tbl>
              <a:tblPr firstRow="1" bandRow="1">
                <a:tableStyleId>{5C22544A-7EE6-4342-B048-85BDC9FD1C3A}</a:tableStyleId>
              </a:tblPr>
              <a:tblGrid>
                <a:gridCol w="11603421">
                  <a:extLst>
                    <a:ext uri="{9D8B030D-6E8A-4147-A177-3AD203B41FA5}">
                      <a16:colId xmlns:a16="http://schemas.microsoft.com/office/drawing/2014/main" val="20000"/>
                    </a:ext>
                  </a:extLst>
                </a:gridCol>
              </a:tblGrid>
              <a:tr h="605921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u="none" baseline="0" dirty="0" smtClean="0">
                          <a:latin typeface="+mj-lt"/>
                        </a:rPr>
                        <a:t>                                              </a:t>
                      </a:r>
                      <a:r>
                        <a:rPr lang="en-US" sz="2000" u="sng" baseline="0" dirty="0" smtClean="0">
                          <a:latin typeface="+mj-lt"/>
                        </a:rPr>
                        <a:t> Constructed Response:  Review                                  </a:t>
                      </a:r>
                      <a:r>
                        <a:rPr lang="en-US" sz="2000" b="0" u="none" baseline="0" dirty="0" smtClean="0">
                          <a:latin typeface="+mj-lt"/>
                        </a:rPr>
                        <a:t>                                                                                                                                                    </a:t>
                      </a:r>
                      <a:r>
                        <a:rPr lang="en-US" sz="2800" b="0" dirty="0" smtClean="0"/>
                        <a:t>Henry and Allison each baked a pasta pie. Henry’s pie was 9 inches long and Allison’s was 8 inches long. Each pasta pie was cut into 6 equal sections.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0" dirty="0" smtClean="0"/>
                        <a:t>        </a:t>
                      </a:r>
                      <a:r>
                        <a:rPr lang="en-US" sz="2800" b="0" baseline="0" dirty="0" smtClean="0"/>
                        <a:t>       </a:t>
                      </a:r>
                      <a:r>
                        <a:rPr lang="en-US" sz="2800" b="1" baseline="0" dirty="0" smtClean="0"/>
                        <a:t>Henry’s Pasta Pie                                  Allison’s Pasta Pie</a:t>
                      </a:r>
                      <a:endParaRPr lang="en-US" sz="2800" b="1"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dirty="0" smtClean="0"/>
                    </a:p>
                    <a:p>
                      <a:r>
                        <a:rPr lang="en-US" sz="2800" i="0" u="sng" dirty="0" smtClean="0"/>
                        <a:t>Part A</a:t>
                      </a:r>
                    </a:p>
                    <a:p>
                      <a:r>
                        <a:rPr lang="en-US" sz="2800" b="0" dirty="0" smtClean="0"/>
                        <a:t>Henry gave one piece of his pasta pie to a friend. What fraction of his pasta pie did Henry give away? Explain your answer.</a:t>
                      </a:r>
                    </a:p>
                    <a:p>
                      <a:endParaRPr lang="en-US" sz="2800" b="0" dirty="0" smtClean="0"/>
                    </a:p>
                    <a:p>
                      <a:r>
                        <a:rPr lang="en-US" sz="2800" u="sng" dirty="0" smtClean="0"/>
                        <a:t>Part B</a:t>
                      </a:r>
                    </a:p>
                    <a:p>
                      <a:r>
                        <a:rPr lang="en-US" sz="2800" b="0" dirty="0" smtClean="0"/>
                        <a:t>Allison also gave one piece of her pasta pie to a friend. Allison says that she and Henry both have the same amount of pasta pie left. Is Allison correct? Explain your answer.</a:t>
                      </a:r>
                    </a:p>
                  </a:txBody>
                  <a:tcPr marT="45725" marB="45725"/>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nvGraphicFramePr>
        <p:xfrm>
          <a:off x="2590800" y="2057401"/>
          <a:ext cx="2590800" cy="893764"/>
        </p:xfrm>
        <a:graphic>
          <a:graphicData uri="http://schemas.openxmlformats.org/drawingml/2006/table">
            <a:tbl>
              <a:tblPr firstRow="1" bandRow="1">
                <a:tableStyleId>{5C22544A-7EE6-4342-B048-85BDC9FD1C3A}</a:tableStyleId>
              </a:tblPr>
              <a:tblGrid>
                <a:gridCol w="863600">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tblGrid>
              <a:tr h="446882">
                <a:tc>
                  <a:txBody>
                    <a:bodyPr/>
                    <a:lstStyle/>
                    <a:p>
                      <a:endParaRPr lang="en-US" sz="1800" dirty="0"/>
                    </a:p>
                  </a:txBody>
                  <a:tcPr marT="45704" marB="45704">
                    <a:solidFill>
                      <a:schemeClr val="accent2"/>
                    </a:solidFill>
                  </a:tcPr>
                </a:tc>
                <a:tc>
                  <a:txBody>
                    <a:bodyPr/>
                    <a:lstStyle/>
                    <a:p>
                      <a:endParaRPr lang="en-US" sz="1800" dirty="0"/>
                    </a:p>
                  </a:txBody>
                  <a:tcPr marT="45704" marB="45704">
                    <a:solidFill>
                      <a:schemeClr val="accent2"/>
                    </a:solidFill>
                  </a:tcPr>
                </a:tc>
                <a:tc>
                  <a:txBody>
                    <a:bodyPr/>
                    <a:lstStyle/>
                    <a:p>
                      <a:endParaRPr lang="en-US" sz="1800"/>
                    </a:p>
                  </a:txBody>
                  <a:tcPr marT="45704" marB="45704">
                    <a:solidFill>
                      <a:schemeClr val="accent2"/>
                    </a:solidFill>
                  </a:tcPr>
                </a:tc>
                <a:extLst>
                  <a:ext uri="{0D108BD9-81ED-4DB2-BD59-A6C34878D82A}">
                    <a16:rowId xmlns:a16="http://schemas.microsoft.com/office/drawing/2014/main" val="10000"/>
                  </a:ext>
                </a:extLst>
              </a:tr>
              <a:tr h="446882">
                <a:tc>
                  <a:txBody>
                    <a:bodyPr/>
                    <a:lstStyle/>
                    <a:p>
                      <a:endParaRPr lang="en-US" sz="1800"/>
                    </a:p>
                  </a:txBody>
                  <a:tcPr marT="45704" marB="45704">
                    <a:solidFill>
                      <a:schemeClr val="accent2"/>
                    </a:solidFill>
                  </a:tcPr>
                </a:tc>
                <a:tc>
                  <a:txBody>
                    <a:bodyPr/>
                    <a:lstStyle/>
                    <a:p>
                      <a:endParaRPr lang="en-US" sz="1800" dirty="0"/>
                    </a:p>
                  </a:txBody>
                  <a:tcPr marT="45704" marB="45704">
                    <a:solidFill>
                      <a:schemeClr val="accent2"/>
                    </a:solidFill>
                  </a:tcPr>
                </a:tc>
                <a:tc>
                  <a:txBody>
                    <a:bodyPr/>
                    <a:lstStyle/>
                    <a:p>
                      <a:endParaRPr lang="en-US" sz="1800" dirty="0"/>
                    </a:p>
                  </a:txBody>
                  <a:tcPr marT="45704" marB="45704">
                    <a:solidFill>
                      <a:schemeClr val="accent2"/>
                    </a:solid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nvGraphicFramePr>
        <p:xfrm>
          <a:off x="6248400" y="2057400"/>
          <a:ext cx="2209800" cy="1004888"/>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tblGrid>
              <a:tr h="457478">
                <a:tc>
                  <a:txBody>
                    <a:bodyPr/>
                    <a:lstStyle/>
                    <a:p>
                      <a:endParaRPr lang="en-US" sz="1800" dirty="0"/>
                    </a:p>
                  </a:txBody>
                  <a:tcPr marT="45748" marB="45748">
                    <a:solidFill>
                      <a:schemeClr val="accent6"/>
                    </a:solidFill>
                  </a:tcPr>
                </a:tc>
                <a:tc>
                  <a:txBody>
                    <a:bodyPr/>
                    <a:lstStyle/>
                    <a:p>
                      <a:endParaRPr lang="en-US" sz="1800" dirty="0"/>
                    </a:p>
                  </a:txBody>
                  <a:tcPr marT="45748" marB="45748">
                    <a:solidFill>
                      <a:schemeClr val="accent6"/>
                    </a:solidFill>
                  </a:tcPr>
                </a:tc>
                <a:tc>
                  <a:txBody>
                    <a:bodyPr/>
                    <a:lstStyle/>
                    <a:p>
                      <a:endParaRPr lang="en-US" sz="1800"/>
                    </a:p>
                  </a:txBody>
                  <a:tcPr marT="45748" marB="45748">
                    <a:solidFill>
                      <a:schemeClr val="accent6"/>
                    </a:solidFill>
                  </a:tcPr>
                </a:tc>
                <a:extLst>
                  <a:ext uri="{0D108BD9-81ED-4DB2-BD59-A6C34878D82A}">
                    <a16:rowId xmlns:a16="http://schemas.microsoft.com/office/drawing/2014/main" val="10000"/>
                  </a:ext>
                </a:extLst>
              </a:tr>
              <a:tr h="547410">
                <a:tc>
                  <a:txBody>
                    <a:bodyPr/>
                    <a:lstStyle/>
                    <a:p>
                      <a:endParaRPr lang="en-US" sz="1800"/>
                    </a:p>
                  </a:txBody>
                  <a:tcPr marT="45748" marB="45748">
                    <a:solidFill>
                      <a:schemeClr val="accent6"/>
                    </a:solidFill>
                  </a:tcPr>
                </a:tc>
                <a:tc>
                  <a:txBody>
                    <a:bodyPr/>
                    <a:lstStyle/>
                    <a:p>
                      <a:endParaRPr lang="en-US" sz="1800" dirty="0"/>
                    </a:p>
                  </a:txBody>
                  <a:tcPr marT="45748" marB="45748">
                    <a:solidFill>
                      <a:schemeClr val="accent6"/>
                    </a:solidFill>
                  </a:tcPr>
                </a:tc>
                <a:tc>
                  <a:txBody>
                    <a:bodyPr/>
                    <a:lstStyle/>
                    <a:p>
                      <a:endParaRPr lang="en-US" sz="1800" dirty="0"/>
                    </a:p>
                  </a:txBody>
                  <a:tcPr marT="45748" marB="45748">
                    <a:solidFill>
                      <a:schemeClr val="accent6"/>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82541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32D70870-8C1E-405F-B7B7-242CC1E32024}" type="slidenum">
              <a:rPr lang="en-US" altLang="en-US" sz="1200">
                <a:solidFill>
                  <a:schemeClr val="bg1"/>
                </a:solidFill>
                <a:latin typeface="Calibri" panose="020F0502020204030204" pitchFamily="34" charset="0"/>
              </a:rPr>
              <a:pPr>
                <a:spcBef>
                  <a:spcPct val="0"/>
                </a:spcBef>
                <a:buFontTx/>
                <a:buNone/>
              </a:pPr>
              <a:t>32</a:t>
            </a:fld>
            <a:endParaRPr lang="en-US" altLang="en-US" sz="1200">
              <a:solidFill>
                <a:schemeClr val="bg1"/>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75178138"/>
              </p:ext>
            </p:extLst>
          </p:nvPr>
        </p:nvGraphicFramePr>
        <p:xfrm>
          <a:off x="283779" y="152401"/>
          <a:ext cx="11619187" cy="6950075"/>
        </p:xfrm>
        <a:graphic>
          <a:graphicData uri="http://schemas.openxmlformats.org/drawingml/2006/table">
            <a:tbl>
              <a:tblPr firstRow="1" bandRow="1">
                <a:tableStyleId>{5C22544A-7EE6-4342-B048-85BDC9FD1C3A}</a:tableStyleId>
              </a:tblPr>
              <a:tblGrid>
                <a:gridCol w="6365293">
                  <a:extLst>
                    <a:ext uri="{9D8B030D-6E8A-4147-A177-3AD203B41FA5}">
                      <a16:colId xmlns:a16="http://schemas.microsoft.com/office/drawing/2014/main" val="20000"/>
                    </a:ext>
                  </a:extLst>
                </a:gridCol>
                <a:gridCol w="5253894">
                  <a:extLst>
                    <a:ext uri="{9D8B030D-6E8A-4147-A177-3AD203B41FA5}">
                      <a16:colId xmlns:a16="http://schemas.microsoft.com/office/drawing/2014/main" val="20001"/>
                    </a:ext>
                  </a:extLst>
                </a:gridCol>
              </a:tblGrid>
              <a:tr h="6950075">
                <a:tc>
                  <a:txBody>
                    <a:bodyPr/>
                    <a:lstStyle/>
                    <a:p>
                      <a:pPr algn="ctr" eaLnBrk="1" hangingPunct="1"/>
                      <a:r>
                        <a:rPr lang="en-US" altLang="en-US" sz="2000" b="1" u="sng" dirty="0" smtClean="0">
                          <a:latin typeface="+mj-lt"/>
                        </a:rPr>
                        <a:t>Extension 1</a:t>
                      </a:r>
                    </a:p>
                    <a:p>
                      <a:pPr algn="l" eaLnBrk="1" hangingPunct="1"/>
                      <a:r>
                        <a:rPr lang="en-US" sz="2200" b="0" u="none" baseline="0" dirty="0" smtClean="0">
                          <a:latin typeface="+mj-lt"/>
                        </a:rPr>
                        <a:t>Alyssa</a:t>
                      </a:r>
                      <a:r>
                        <a:rPr lang="en-US" sz="2400" b="0" u="none" baseline="0" dirty="0" smtClean="0">
                          <a:latin typeface="+mj-lt"/>
                        </a:rPr>
                        <a:t> has a rectangular wooden board. She cuts off 1/6 of the board from the left side and 2/6 of the board from the right side.</a:t>
                      </a:r>
                    </a:p>
                    <a:p>
                      <a:pPr algn="l" eaLnBrk="1" hangingPunct="1"/>
                      <a:endParaRPr lang="en-US" sz="1200" b="0" u="none" baseline="0" dirty="0" smtClean="0">
                        <a:latin typeface="+mj-lt"/>
                      </a:endParaRPr>
                    </a:p>
                    <a:p>
                      <a:pPr marL="0" indent="0" algn="l">
                        <a:buFont typeface="Arial" panose="020B0604020202020204" pitchFamily="34" charset="0"/>
                        <a:buNone/>
                      </a:pPr>
                      <a:r>
                        <a:rPr lang="en-US" sz="2400" b="1" u="sng" baseline="0" dirty="0" smtClean="0">
                          <a:latin typeface="+mj-lt"/>
                        </a:rPr>
                        <a:t>Part A</a:t>
                      </a:r>
                    </a:p>
                    <a:p>
                      <a:pPr marL="0" indent="0" algn="l">
                        <a:buFont typeface="Arial" panose="020B0604020202020204" pitchFamily="34" charset="0"/>
                        <a:buNone/>
                      </a:pPr>
                      <a:r>
                        <a:rPr lang="en-US" sz="2400" b="0" u="none" baseline="0" dirty="0" smtClean="0">
                          <a:latin typeface="+mj-lt"/>
                        </a:rPr>
                        <a:t>Draw a picture that shows 1/6 of the board shaded.</a:t>
                      </a:r>
                      <a:endParaRPr lang="en-US" sz="1100" b="0" u="none" baseline="0" dirty="0" smtClean="0">
                        <a:latin typeface="+mj-lt"/>
                      </a:endParaRPr>
                    </a:p>
                    <a:p>
                      <a:pPr marL="0" indent="0" algn="l">
                        <a:buFont typeface="Arial" panose="020B0604020202020204" pitchFamily="34" charset="0"/>
                        <a:buNone/>
                      </a:pPr>
                      <a:r>
                        <a:rPr lang="en-US" sz="2400" b="1" u="sng" baseline="0" dirty="0" smtClean="0">
                          <a:latin typeface="+mj-lt"/>
                        </a:rPr>
                        <a:t>Part B</a:t>
                      </a:r>
                    </a:p>
                    <a:p>
                      <a:pPr marL="0" indent="0" algn="l">
                        <a:buFont typeface="Arial" panose="020B0604020202020204" pitchFamily="34" charset="0"/>
                        <a:buNone/>
                      </a:pPr>
                      <a:r>
                        <a:rPr lang="en-US" sz="2400" b="0" u="none" baseline="0" dirty="0" smtClean="0">
                          <a:latin typeface="+mj-lt"/>
                        </a:rPr>
                        <a:t>Draw a picture that show the total parts of the board that Alyssa cuts off.</a:t>
                      </a:r>
                      <a:endParaRPr lang="en-US" sz="1100" b="0" u="none" baseline="0" dirty="0" smtClean="0">
                        <a:latin typeface="+mj-lt"/>
                      </a:endParaRPr>
                    </a:p>
                    <a:p>
                      <a:pPr marL="0" indent="0" algn="l">
                        <a:buFont typeface="Arial" panose="020B0604020202020204" pitchFamily="34" charset="0"/>
                        <a:buNone/>
                      </a:pPr>
                      <a:r>
                        <a:rPr lang="en-US" sz="2400" b="1" u="sng" baseline="0" dirty="0" smtClean="0">
                          <a:latin typeface="+mj-lt"/>
                        </a:rPr>
                        <a:t>Part C</a:t>
                      </a:r>
                    </a:p>
                    <a:p>
                      <a:pPr marL="0" indent="0" algn="l">
                        <a:buFont typeface="Arial" panose="020B0604020202020204" pitchFamily="34" charset="0"/>
                        <a:buNone/>
                      </a:pPr>
                      <a:r>
                        <a:rPr lang="en-US" sz="2400" b="0" u="none" baseline="0" dirty="0" smtClean="0">
                          <a:latin typeface="+mj-lt"/>
                        </a:rPr>
                        <a:t>Which is larger 1/6 or 2/6? Show how you know.</a:t>
                      </a:r>
                    </a:p>
                    <a:p>
                      <a:pPr marL="0" indent="0" algn="l">
                        <a:buFont typeface="Arial" panose="020B0604020202020204" pitchFamily="34" charset="0"/>
                        <a:buNone/>
                      </a:pPr>
                      <a:r>
                        <a:rPr lang="en-US" altLang="en-US" sz="2400" b="1" u="sng" baseline="0" dirty="0" smtClean="0">
                          <a:latin typeface="+mj-lt"/>
                        </a:rPr>
                        <a:t>Part D</a:t>
                      </a:r>
                    </a:p>
                    <a:p>
                      <a:pPr marL="0" indent="0" algn="l">
                        <a:buFont typeface="Arial" panose="020B0604020202020204" pitchFamily="34" charset="0"/>
                        <a:buNone/>
                      </a:pPr>
                      <a:r>
                        <a:rPr lang="en-US" altLang="en-US" sz="2400" b="0" u="none" baseline="0" dirty="0" smtClean="0">
                          <a:latin typeface="+mj-lt"/>
                        </a:rPr>
                        <a:t>What fraction of the board does Alyssa have left?</a:t>
                      </a:r>
                      <a:endParaRPr lang="en-US" altLang="en-US" sz="2400" dirty="0" smtClean="0">
                        <a:latin typeface="+mj-lt"/>
                      </a:endParaRPr>
                    </a:p>
                  </a:txBody>
                  <a:tcPr marT="45724" marB="45724"/>
                </a:tc>
                <a:tc>
                  <a:txBody>
                    <a:bodyPr/>
                    <a:lstStyle/>
                    <a:p>
                      <a:pPr algn="ctr" eaLnBrk="1" hangingPunct="1"/>
                      <a:r>
                        <a:rPr lang="en-US" altLang="en-US" sz="2000" b="1" u="sng" kern="1200" dirty="0" smtClean="0">
                          <a:solidFill>
                            <a:schemeClr val="bg1"/>
                          </a:solidFill>
                          <a:latin typeface="+mn-lt"/>
                          <a:ea typeface="+mn-ea"/>
                          <a:cs typeface="+mn-cs"/>
                        </a:rPr>
                        <a:t>Extension 2</a:t>
                      </a:r>
                    </a:p>
                    <a:p>
                      <a:pPr algn="l" eaLnBrk="1" hangingPunct="1"/>
                      <a:r>
                        <a:rPr lang="en-US" sz="2400" b="0" u="none" kern="1200" baseline="0" dirty="0" smtClean="0">
                          <a:solidFill>
                            <a:schemeClr val="bg1"/>
                          </a:solidFill>
                          <a:latin typeface="+mn-lt"/>
                          <a:ea typeface="+mn-ea"/>
                          <a:cs typeface="+mn-cs"/>
                        </a:rPr>
                        <a:t>Melissa travels 4 miles on her bike each day.  Nadine travels 5 miles on her bike each day.</a:t>
                      </a:r>
                    </a:p>
                    <a:p>
                      <a:pPr algn="l" eaLnBrk="1" hangingPunct="1"/>
                      <a:endParaRPr lang="en-US" sz="2000" b="1" u="sng" kern="1200" baseline="0" dirty="0" smtClean="0">
                        <a:solidFill>
                          <a:schemeClr val="bg1"/>
                        </a:solidFill>
                        <a:latin typeface="+mn-lt"/>
                        <a:ea typeface="+mn-ea"/>
                        <a:cs typeface="+mn-cs"/>
                      </a:endParaRPr>
                    </a:p>
                    <a:p>
                      <a:pPr algn="l" eaLnBrk="1" hangingPunct="1"/>
                      <a:r>
                        <a:rPr lang="en-US" sz="2000" b="1" u="sng" kern="1200" baseline="0" dirty="0" smtClean="0">
                          <a:solidFill>
                            <a:schemeClr val="bg1"/>
                          </a:solidFill>
                          <a:latin typeface="+mn-lt"/>
                          <a:ea typeface="+mn-ea"/>
                          <a:cs typeface="+mn-cs"/>
                        </a:rPr>
                        <a:t>Part A</a:t>
                      </a:r>
                    </a:p>
                    <a:p>
                      <a:pPr algn="l" eaLnBrk="1" hangingPunct="1"/>
                      <a:r>
                        <a:rPr lang="en-US" sz="2400" b="0" u="none" kern="1200" baseline="0" dirty="0" smtClean="0">
                          <a:solidFill>
                            <a:schemeClr val="bg1"/>
                          </a:solidFill>
                          <a:latin typeface="+mn-lt"/>
                          <a:ea typeface="+mn-ea"/>
                          <a:cs typeface="+mn-cs"/>
                        </a:rPr>
                        <a:t>How many days will it take for Melissa to travel 100 miles on her bike? Prove your thinking.</a:t>
                      </a:r>
                    </a:p>
                    <a:p>
                      <a:pPr algn="l" eaLnBrk="1" hangingPunct="1"/>
                      <a:endParaRPr lang="en-US" sz="1400" b="0" u="none" kern="1200" baseline="0" dirty="0" smtClean="0">
                        <a:solidFill>
                          <a:schemeClr val="bg1"/>
                        </a:solidFill>
                        <a:latin typeface="+mn-lt"/>
                        <a:ea typeface="+mn-ea"/>
                        <a:cs typeface="+mn-cs"/>
                      </a:endParaRPr>
                    </a:p>
                    <a:p>
                      <a:pPr algn="l" eaLnBrk="1" hangingPunct="1"/>
                      <a:r>
                        <a:rPr lang="en-US" sz="2000" b="1" u="sng" kern="1200" baseline="0" dirty="0" smtClean="0">
                          <a:solidFill>
                            <a:schemeClr val="bg1"/>
                          </a:solidFill>
                          <a:latin typeface="+mn-lt"/>
                          <a:ea typeface="+mn-ea"/>
                          <a:cs typeface="+mn-cs"/>
                        </a:rPr>
                        <a:t>Part B</a:t>
                      </a:r>
                      <a:endParaRPr lang="en-US" sz="2000" b="0" u="none" kern="1200" baseline="0" dirty="0" smtClean="0">
                        <a:solidFill>
                          <a:schemeClr val="bg1"/>
                        </a:solidFill>
                        <a:latin typeface="+mn-lt"/>
                        <a:ea typeface="+mn-ea"/>
                        <a:cs typeface="+mn-cs"/>
                      </a:endParaRPr>
                    </a:p>
                    <a:p>
                      <a:pPr algn="l" eaLnBrk="1" hangingPunct="1"/>
                      <a:r>
                        <a:rPr lang="en-US" sz="2400" b="0" u="none" kern="1200" baseline="0" dirty="0" smtClean="0">
                          <a:solidFill>
                            <a:schemeClr val="bg1"/>
                          </a:solidFill>
                          <a:latin typeface="+mn-lt"/>
                          <a:ea typeface="+mn-ea"/>
                          <a:cs typeface="+mn-cs"/>
                        </a:rPr>
                        <a:t>How many days will it take for Nadine to travel 100 miles on her bike?  Prove your thinking.</a:t>
                      </a:r>
                      <a:endParaRPr lang="en-US" sz="2000" b="0" u="none" kern="1200" baseline="0" dirty="0" smtClean="0">
                        <a:solidFill>
                          <a:schemeClr val="bg1"/>
                        </a:solidFill>
                        <a:latin typeface="+mn-lt"/>
                        <a:ea typeface="+mn-ea"/>
                        <a:cs typeface="+mn-cs"/>
                      </a:endParaRPr>
                    </a:p>
                    <a:p>
                      <a:pPr algn="l" eaLnBrk="1" hangingPunct="1"/>
                      <a:endParaRPr lang="en-US" sz="2000" b="1" u="sng" kern="1200" baseline="0" dirty="0" smtClean="0">
                        <a:solidFill>
                          <a:schemeClr val="dk1"/>
                        </a:solidFill>
                        <a:latin typeface="+mn-lt"/>
                        <a:ea typeface="+mn-ea"/>
                        <a:cs typeface="+mn-cs"/>
                      </a:endParaRPr>
                    </a:p>
                  </a:txBody>
                  <a:tcPr marT="45724" marB="45724"/>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52248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D7404494-0304-4E03-A6E5-1F9DCAF4B0DE}" type="slidenum">
              <a:rPr lang="en-US" altLang="en-US" sz="1200">
                <a:solidFill>
                  <a:schemeClr val="bg1"/>
                </a:solidFill>
                <a:latin typeface="Calibri" panose="020F0502020204030204" pitchFamily="34" charset="0"/>
              </a:rPr>
              <a:pPr>
                <a:spcBef>
                  <a:spcPct val="0"/>
                </a:spcBef>
                <a:buFontTx/>
                <a:buNone/>
              </a:pPr>
              <a:t>33</a:t>
            </a:fld>
            <a:endParaRPr lang="en-US" altLang="en-US" sz="1200">
              <a:solidFill>
                <a:schemeClr val="bg1"/>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55603641"/>
              </p:ext>
            </p:extLst>
          </p:nvPr>
        </p:nvGraphicFramePr>
        <p:xfrm>
          <a:off x="236483" y="268014"/>
          <a:ext cx="11587655" cy="5980387"/>
        </p:xfrm>
        <a:graphic>
          <a:graphicData uri="http://schemas.openxmlformats.org/drawingml/2006/table">
            <a:tbl>
              <a:tblPr firstRow="1" bandRow="1">
                <a:tableStyleId>{5C22544A-7EE6-4342-B048-85BDC9FD1C3A}</a:tableStyleId>
              </a:tblPr>
              <a:tblGrid>
                <a:gridCol w="11587655">
                  <a:extLst>
                    <a:ext uri="{9D8B030D-6E8A-4147-A177-3AD203B41FA5}">
                      <a16:colId xmlns:a16="http://schemas.microsoft.com/office/drawing/2014/main" val="20000"/>
                    </a:ext>
                  </a:extLst>
                </a:gridCol>
              </a:tblGrid>
              <a:tr h="598038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u="none" baseline="0" dirty="0" smtClean="0">
                          <a:latin typeface="+mj-lt"/>
                        </a:rPr>
                        <a:t>                                              </a:t>
                      </a:r>
                      <a:r>
                        <a:rPr lang="en-US" sz="2000" u="sng" baseline="0" dirty="0" smtClean="0">
                          <a:latin typeface="+mj-lt"/>
                        </a:rPr>
                        <a:t> Constructed Response:  Review                                  </a:t>
                      </a:r>
                      <a:r>
                        <a:rPr lang="en-US" sz="2000" b="0" u="none" baseline="0" dirty="0" smtClean="0">
                          <a:latin typeface="+mj-lt"/>
                        </a:rPr>
                        <a:t>                                                                                                                                                    </a:t>
                      </a:r>
                      <a:r>
                        <a:rPr lang="en-US" sz="2400" b="0" dirty="0" smtClean="0"/>
                        <a:t>Dwight and Samantha</a:t>
                      </a:r>
                      <a:r>
                        <a:rPr lang="en-US" sz="2400" b="0" baseline="0" dirty="0" smtClean="0"/>
                        <a:t> are building brick towers as shown.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baseline="0" dirty="0" smtClean="0"/>
                        <a:t>The shaded parts show the number of bricks Dwight and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baseline="0" dirty="0" smtClean="0"/>
                        <a:t>Samantha each painted.                                           </a:t>
                      </a:r>
                      <a:r>
                        <a:rPr lang="en-US" sz="2400" b="0" baseline="0" dirty="0" smtClean="0"/>
                        <a:t>                            </a:t>
                      </a:r>
                      <a:r>
                        <a:rPr lang="en-US" sz="2000" b="1" baseline="0" dirty="0" smtClean="0"/>
                        <a:t>Dwight      Samantha  </a:t>
                      </a:r>
                      <a:endParaRPr lang="en-US" sz="24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smtClean="0"/>
                        <a:t> </a:t>
                      </a:r>
                    </a:p>
                    <a:p>
                      <a:r>
                        <a:rPr lang="en-US" sz="2400" i="0" u="sng" dirty="0" smtClean="0"/>
                        <a:t>Part A</a:t>
                      </a:r>
                    </a:p>
                    <a:p>
                      <a:r>
                        <a:rPr lang="en-US" sz="2400" b="0" dirty="0" smtClean="0"/>
                        <a:t>Write a fraction to show the part of the tower </a:t>
                      </a:r>
                    </a:p>
                    <a:p>
                      <a:r>
                        <a:rPr lang="en-US" sz="2400" b="0" dirty="0" smtClean="0"/>
                        <a:t>Dwight has painted.  Write a fraction to show the </a:t>
                      </a:r>
                    </a:p>
                    <a:p>
                      <a:r>
                        <a:rPr lang="en-US" sz="2400" b="0" dirty="0" smtClean="0"/>
                        <a:t>part of the tower Samantha has painted.</a:t>
                      </a:r>
                    </a:p>
                    <a:p>
                      <a:r>
                        <a:rPr lang="en-US" sz="2400" b="0" dirty="0" smtClean="0"/>
                        <a:t>Compare</a:t>
                      </a:r>
                      <a:r>
                        <a:rPr lang="en-US" sz="2400" b="0" baseline="0" dirty="0" smtClean="0"/>
                        <a:t> the two fractions using the </a:t>
                      </a:r>
                    </a:p>
                    <a:p>
                      <a:r>
                        <a:rPr lang="en-US" sz="2400" b="0" baseline="0" dirty="0" smtClean="0"/>
                        <a:t>symbols &gt;, =, or &lt;.</a:t>
                      </a:r>
                      <a:endParaRPr lang="en-US" sz="2400" b="0" dirty="0" smtClean="0"/>
                    </a:p>
                    <a:p>
                      <a:endParaRPr lang="en-US" sz="2400" b="0" dirty="0" smtClean="0"/>
                    </a:p>
                    <a:p>
                      <a:r>
                        <a:rPr lang="en-US" sz="2400" u="sng" dirty="0" smtClean="0"/>
                        <a:t>Part B</a:t>
                      </a:r>
                    </a:p>
                    <a:p>
                      <a:r>
                        <a:rPr lang="en-US" sz="2400" b="0" dirty="0" smtClean="0"/>
                        <a:t>Each brick weighs</a:t>
                      </a:r>
                      <a:r>
                        <a:rPr lang="en-US" sz="2400" b="0" baseline="0" dirty="0" smtClean="0"/>
                        <a:t> 6 pounds.  What is the total weight of each tower.  How can you prove your thinking?</a:t>
                      </a:r>
                      <a:endParaRPr lang="en-US" sz="2400" b="0" dirty="0" smtClean="0"/>
                    </a:p>
                  </a:txBody>
                  <a:tcPr marT="45725" marB="45725"/>
                </a:tc>
                <a:extLst>
                  <a:ext uri="{0D108BD9-81ED-4DB2-BD59-A6C34878D82A}">
                    <a16:rowId xmlns:a16="http://schemas.microsoft.com/office/drawing/2014/main" val="10000"/>
                  </a:ext>
                </a:extLst>
              </a:tr>
            </a:tbl>
          </a:graphicData>
        </a:graphic>
      </p:graphicFrame>
      <p:sp>
        <p:nvSpPr>
          <p:cNvPr id="9" name="Rectangle 8"/>
          <p:cNvSpPr/>
          <p:nvPr/>
        </p:nvSpPr>
        <p:spPr>
          <a:xfrm>
            <a:off x="8245475" y="2743200"/>
            <a:ext cx="6477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0" name="Rectangle 9"/>
          <p:cNvSpPr/>
          <p:nvPr/>
        </p:nvSpPr>
        <p:spPr>
          <a:xfrm>
            <a:off x="8237538" y="2133600"/>
            <a:ext cx="6477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1" name="Rectangle 10"/>
          <p:cNvSpPr/>
          <p:nvPr/>
        </p:nvSpPr>
        <p:spPr>
          <a:xfrm>
            <a:off x="9402763" y="2391268"/>
            <a:ext cx="6477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2" name="Rectangle 11"/>
          <p:cNvSpPr/>
          <p:nvPr/>
        </p:nvSpPr>
        <p:spPr>
          <a:xfrm>
            <a:off x="8237538" y="2438400"/>
            <a:ext cx="6477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3" name="Rectangle 12"/>
          <p:cNvSpPr/>
          <p:nvPr/>
        </p:nvSpPr>
        <p:spPr>
          <a:xfrm>
            <a:off x="9393183" y="2725738"/>
            <a:ext cx="647700" cy="304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4" name="Rectangle 13"/>
          <p:cNvSpPr/>
          <p:nvPr/>
        </p:nvSpPr>
        <p:spPr>
          <a:xfrm>
            <a:off x="9393183" y="3006725"/>
            <a:ext cx="647700" cy="304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5" name="Rectangle 14"/>
          <p:cNvSpPr/>
          <p:nvPr/>
        </p:nvSpPr>
        <p:spPr>
          <a:xfrm>
            <a:off x="8245475" y="3035300"/>
            <a:ext cx="647700" cy="304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6" name="Rectangle 15"/>
          <p:cNvSpPr/>
          <p:nvPr/>
        </p:nvSpPr>
        <p:spPr>
          <a:xfrm>
            <a:off x="9402763" y="3645995"/>
            <a:ext cx="647700" cy="548181"/>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7" name="Rectangle 16"/>
          <p:cNvSpPr/>
          <p:nvPr/>
        </p:nvSpPr>
        <p:spPr>
          <a:xfrm>
            <a:off x="9393183" y="3569028"/>
            <a:ext cx="647700" cy="304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8" name="Rectangle 17"/>
          <p:cNvSpPr/>
          <p:nvPr/>
        </p:nvSpPr>
        <p:spPr>
          <a:xfrm>
            <a:off x="9402763" y="3311525"/>
            <a:ext cx="647700" cy="304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9" name="Rectangle 18"/>
          <p:cNvSpPr/>
          <p:nvPr/>
        </p:nvSpPr>
        <p:spPr>
          <a:xfrm>
            <a:off x="8245475" y="3632200"/>
            <a:ext cx="647700" cy="304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20" name="Rectangle 19"/>
          <p:cNvSpPr/>
          <p:nvPr/>
        </p:nvSpPr>
        <p:spPr>
          <a:xfrm>
            <a:off x="8245475" y="3343275"/>
            <a:ext cx="647700" cy="304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21" name="Rectangle 20"/>
          <p:cNvSpPr/>
          <p:nvPr/>
        </p:nvSpPr>
        <p:spPr>
          <a:xfrm>
            <a:off x="8245475" y="3940175"/>
            <a:ext cx="647700" cy="304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23" name="Rectangle 22"/>
          <p:cNvSpPr/>
          <p:nvPr/>
        </p:nvSpPr>
        <p:spPr>
          <a:xfrm>
            <a:off x="9402763" y="2097088"/>
            <a:ext cx="647700" cy="304800"/>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1508497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430DBB92-CA14-41BB-AFC8-B07883C134B7}" type="slidenum">
              <a:rPr lang="en-US" altLang="en-US" sz="1200">
                <a:solidFill>
                  <a:schemeClr val="bg1"/>
                </a:solidFill>
                <a:latin typeface="Calibri" panose="020F0502020204030204" pitchFamily="34" charset="0"/>
              </a:rPr>
              <a:pPr>
                <a:spcBef>
                  <a:spcPct val="0"/>
                </a:spcBef>
                <a:buFontTx/>
                <a:buNone/>
              </a:pPr>
              <a:t>34</a:t>
            </a:fld>
            <a:endParaRPr lang="en-US" altLang="en-US" sz="1200">
              <a:solidFill>
                <a:schemeClr val="bg1"/>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74395801"/>
              </p:ext>
            </p:extLst>
          </p:nvPr>
        </p:nvGraphicFramePr>
        <p:xfrm>
          <a:off x="299545" y="152401"/>
          <a:ext cx="11587655" cy="6461125"/>
        </p:xfrm>
        <a:graphic>
          <a:graphicData uri="http://schemas.openxmlformats.org/drawingml/2006/table">
            <a:tbl>
              <a:tblPr firstRow="1" bandRow="1">
                <a:tableStyleId>{5C22544A-7EE6-4342-B048-85BDC9FD1C3A}</a:tableStyleId>
              </a:tblPr>
              <a:tblGrid>
                <a:gridCol w="6348019">
                  <a:extLst>
                    <a:ext uri="{9D8B030D-6E8A-4147-A177-3AD203B41FA5}">
                      <a16:colId xmlns:a16="http://schemas.microsoft.com/office/drawing/2014/main" val="20000"/>
                    </a:ext>
                  </a:extLst>
                </a:gridCol>
                <a:gridCol w="5239636">
                  <a:extLst>
                    <a:ext uri="{9D8B030D-6E8A-4147-A177-3AD203B41FA5}">
                      <a16:colId xmlns:a16="http://schemas.microsoft.com/office/drawing/2014/main" val="20001"/>
                    </a:ext>
                  </a:extLst>
                </a:gridCol>
              </a:tblGrid>
              <a:tr h="6461125">
                <a:tc>
                  <a:txBody>
                    <a:bodyPr/>
                    <a:lstStyle/>
                    <a:p>
                      <a:pPr algn="ctr" eaLnBrk="1" hangingPunct="1"/>
                      <a:r>
                        <a:rPr lang="en-US" altLang="en-US" sz="2800" b="1" u="sng" dirty="0" smtClean="0">
                          <a:latin typeface="+mj-lt"/>
                        </a:rPr>
                        <a:t>Extension 1</a:t>
                      </a:r>
                    </a:p>
                    <a:p>
                      <a:pPr algn="l" eaLnBrk="1" hangingPunct="1"/>
                      <a:r>
                        <a:rPr lang="en-US" sz="2800" b="0" u="none" baseline="0" dirty="0" smtClean="0">
                          <a:latin typeface="+mj-lt"/>
                        </a:rPr>
                        <a:t>Pierre was paid $8.00 each time he mowed the lawn.  </a:t>
                      </a:r>
                      <a:endParaRPr lang="en-US" sz="1600" b="0" u="none" baseline="0" dirty="0" smtClean="0">
                        <a:latin typeface="+mj-lt"/>
                      </a:endParaRPr>
                    </a:p>
                    <a:p>
                      <a:pPr marL="0" indent="0" algn="l">
                        <a:buFont typeface="Arial" panose="020B0604020202020204" pitchFamily="34" charset="0"/>
                        <a:buNone/>
                      </a:pPr>
                      <a:r>
                        <a:rPr lang="en-US" sz="3200" b="1" u="sng" baseline="0" dirty="0" smtClean="0">
                          <a:latin typeface="+mj-lt"/>
                        </a:rPr>
                        <a:t>Part A</a:t>
                      </a:r>
                    </a:p>
                    <a:p>
                      <a:pPr marL="0" indent="0" algn="l">
                        <a:buFont typeface="Arial" panose="020B0604020202020204" pitchFamily="34" charset="0"/>
                        <a:buNone/>
                      </a:pPr>
                      <a:r>
                        <a:rPr lang="en-US" sz="3200" b="0" u="none" baseline="0" dirty="0" smtClean="0">
                          <a:latin typeface="+mj-lt"/>
                        </a:rPr>
                        <a:t>In June, he mowed 6 lawns. How much did he earn?</a:t>
                      </a:r>
                      <a:endParaRPr lang="en-US" sz="1200" b="0" u="none" baseline="0" dirty="0" smtClean="0">
                        <a:latin typeface="+mj-lt"/>
                      </a:endParaRPr>
                    </a:p>
                    <a:p>
                      <a:pPr marL="0" indent="0" algn="l">
                        <a:buFont typeface="Arial" panose="020B0604020202020204" pitchFamily="34" charset="0"/>
                        <a:buNone/>
                      </a:pPr>
                      <a:r>
                        <a:rPr lang="en-US" sz="3200" b="1" u="sng" baseline="0" dirty="0" smtClean="0">
                          <a:latin typeface="+mj-lt"/>
                        </a:rPr>
                        <a:t>Part B</a:t>
                      </a:r>
                    </a:p>
                    <a:p>
                      <a:pPr marL="0" indent="0" algn="l">
                        <a:buFont typeface="Arial" panose="020B0604020202020204" pitchFamily="34" charset="0"/>
                        <a:buNone/>
                      </a:pPr>
                      <a:r>
                        <a:rPr lang="en-US" sz="3200" b="0" u="none" baseline="0" dirty="0" smtClean="0">
                          <a:latin typeface="+mj-lt"/>
                        </a:rPr>
                        <a:t>In July, he mowed 8 lawns.  How much did he earn?</a:t>
                      </a:r>
                      <a:endParaRPr lang="en-US" sz="1200" b="0" u="none" baseline="0" dirty="0" smtClean="0">
                        <a:latin typeface="+mj-lt"/>
                      </a:endParaRPr>
                    </a:p>
                    <a:p>
                      <a:pPr marL="0" indent="0" algn="l">
                        <a:buFont typeface="Arial" panose="020B0604020202020204" pitchFamily="34" charset="0"/>
                        <a:buNone/>
                      </a:pPr>
                      <a:r>
                        <a:rPr lang="en-US" sz="3200" b="1" u="sng" baseline="0" dirty="0" smtClean="0">
                          <a:latin typeface="+mj-lt"/>
                        </a:rPr>
                        <a:t>Part C</a:t>
                      </a:r>
                      <a:endParaRPr lang="en-US" altLang="en-US" sz="3200" b="1" u="sng" baseline="0" dirty="0" smtClean="0">
                        <a:latin typeface="+mj-lt"/>
                      </a:endParaRPr>
                    </a:p>
                    <a:p>
                      <a:pPr marL="0" indent="0" algn="l">
                        <a:buFont typeface="Arial" panose="020B0604020202020204" pitchFamily="34" charset="0"/>
                        <a:buNone/>
                      </a:pPr>
                      <a:r>
                        <a:rPr lang="en-US" altLang="en-US" sz="3200" b="0" u="none" baseline="0" dirty="0" smtClean="0">
                          <a:latin typeface="+mj-lt"/>
                        </a:rPr>
                        <a:t>By the end of summer, he mowed the lawn 20 times.  How much did he earn?</a:t>
                      </a:r>
                      <a:endParaRPr lang="en-US" altLang="en-US" sz="3200" dirty="0" smtClean="0">
                        <a:latin typeface="+mj-lt"/>
                      </a:endParaRPr>
                    </a:p>
                  </a:txBody>
                  <a:tcPr/>
                </a:tc>
                <a:tc>
                  <a:txBody>
                    <a:bodyPr/>
                    <a:lstStyle/>
                    <a:p>
                      <a:pPr algn="ctr" eaLnBrk="1" hangingPunct="1"/>
                      <a:r>
                        <a:rPr lang="en-US" altLang="en-US" sz="2000" b="1" u="sng" kern="1200" dirty="0" smtClean="0">
                          <a:solidFill>
                            <a:schemeClr val="dk1"/>
                          </a:solidFill>
                          <a:latin typeface="+mn-lt"/>
                          <a:ea typeface="+mn-ea"/>
                          <a:cs typeface="+mn-cs"/>
                        </a:rPr>
                        <a:t>Extension 2</a:t>
                      </a:r>
                    </a:p>
                    <a:p>
                      <a:pPr algn="l" eaLnBrk="1" hangingPunct="1"/>
                      <a:r>
                        <a:rPr lang="en-US" sz="2800" b="0" u="none" kern="1200" baseline="0" dirty="0" smtClean="0">
                          <a:solidFill>
                            <a:schemeClr val="bg1"/>
                          </a:solidFill>
                          <a:latin typeface="+mn-lt"/>
                          <a:ea typeface="+mn-ea"/>
                          <a:cs typeface="+mn-cs"/>
                        </a:rPr>
                        <a:t>Pierre and his brothers want to buy a surprise gift for his mother.  They boys have a total of $27.00.</a:t>
                      </a:r>
                    </a:p>
                    <a:p>
                      <a:pPr algn="l" eaLnBrk="1" hangingPunct="1"/>
                      <a:endParaRPr lang="en-US" sz="2400" b="1" u="sng" kern="1200" baseline="0" dirty="0" smtClean="0">
                        <a:solidFill>
                          <a:schemeClr val="bg1"/>
                        </a:solidFill>
                        <a:latin typeface="+mn-lt"/>
                        <a:ea typeface="+mn-ea"/>
                        <a:cs typeface="+mn-cs"/>
                      </a:endParaRPr>
                    </a:p>
                    <a:p>
                      <a:pPr algn="l" eaLnBrk="1" hangingPunct="1"/>
                      <a:r>
                        <a:rPr lang="en-US" sz="2400" b="1" u="sng" kern="1200" baseline="0" dirty="0" smtClean="0">
                          <a:solidFill>
                            <a:schemeClr val="bg1"/>
                          </a:solidFill>
                          <a:latin typeface="+mn-lt"/>
                          <a:ea typeface="+mn-ea"/>
                          <a:cs typeface="+mn-cs"/>
                        </a:rPr>
                        <a:t>Part A</a:t>
                      </a:r>
                    </a:p>
                    <a:p>
                      <a:pPr algn="l" eaLnBrk="1" hangingPunct="1"/>
                      <a:r>
                        <a:rPr lang="en-US" sz="2800" b="0" u="none" kern="1200" baseline="0" dirty="0" smtClean="0">
                          <a:solidFill>
                            <a:schemeClr val="bg1"/>
                          </a:solidFill>
                          <a:latin typeface="+mn-lt"/>
                          <a:ea typeface="+mn-ea"/>
                          <a:cs typeface="+mn-cs"/>
                        </a:rPr>
                        <a:t>Write a fraction to express the equal amount each son should pay.</a:t>
                      </a:r>
                    </a:p>
                    <a:p>
                      <a:pPr algn="l" eaLnBrk="1" hangingPunct="1"/>
                      <a:endParaRPr lang="en-US" sz="1600" b="0" u="none" kern="1200" baseline="0" dirty="0" smtClean="0">
                        <a:solidFill>
                          <a:schemeClr val="bg1"/>
                        </a:solidFill>
                        <a:latin typeface="+mn-lt"/>
                        <a:ea typeface="+mn-ea"/>
                        <a:cs typeface="+mn-cs"/>
                      </a:endParaRPr>
                    </a:p>
                    <a:p>
                      <a:pPr algn="l" eaLnBrk="1" hangingPunct="1"/>
                      <a:r>
                        <a:rPr lang="en-US" sz="2400" b="1" u="sng" kern="1200" baseline="0" dirty="0" smtClean="0">
                          <a:solidFill>
                            <a:schemeClr val="bg1"/>
                          </a:solidFill>
                          <a:latin typeface="+mn-lt"/>
                          <a:ea typeface="+mn-ea"/>
                          <a:cs typeface="+mn-cs"/>
                        </a:rPr>
                        <a:t>Part B</a:t>
                      </a:r>
                      <a:endParaRPr lang="en-US" sz="2400" b="0" u="none" kern="1200" baseline="0" dirty="0" smtClean="0">
                        <a:solidFill>
                          <a:schemeClr val="bg1"/>
                        </a:solidFill>
                        <a:latin typeface="+mn-lt"/>
                        <a:ea typeface="+mn-ea"/>
                        <a:cs typeface="+mn-cs"/>
                      </a:endParaRPr>
                    </a:p>
                    <a:p>
                      <a:pPr algn="l" eaLnBrk="1" hangingPunct="1"/>
                      <a:r>
                        <a:rPr lang="en-US" sz="2800" b="0" u="none" kern="1200" baseline="0" dirty="0" smtClean="0">
                          <a:solidFill>
                            <a:schemeClr val="bg1"/>
                          </a:solidFill>
                          <a:latin typeface="+mn-lt"/>
                          <a:ea typeface="+mn-ea"/>
                          <a:cs typeface="+mn-cs"/>
                        </a:rPr>
                        <a:t>Draw a picture that shows your thinking from Part B.  How can you prove your thinking?</a:t>
                      </a:r>
                      <a:endParaRPr lang="en-US" sz="2400" b="0" u="none" kern="1200" baseline="0" dirty="0" smtClean="0">
                        <a:solidFill>
                          <a:schemeClr val="bg1"/>
                        </a:solidFill>
                        <a:latin typeface="+mn-lt"/>
                        <a:ea typeface="+mn-ea"/>
                        <a:cs typeface="+mn-cs"/>
                      </a:endParaRPr>
                    </a:p>
                    <a:p>
                      <a:pPr algn="l" eaLnBrk="1" hangingPunct="1"/>
                      <a:endParaRPr lang="en-US" sz="2000" b="1" u="sng"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08324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090F9D49-05ED-4CC0-9765-61CC778BF7B5}" type="slidenum">
              <a:rPr lang="en-US" altLang="en-US" sz="1200">
                <a:solidFill>
                  <a:schemeClr val="bg1"/>
                </a:solidFill>
                <a:latin typeface="Calibri" panose="020F0502020204030204" pitchFamily="34" charset="0"/>
              </a:rPr>
              <a:pPr>
                <a:spcBef>
                  <a:spcPct val="0"/>
                </a:spcBef>
                <a:buFontTx/>
                <a:buNone/>
              </a:pPr>
              <a:t>35</a:t>
            </a:fld>
            <a:endParaRPr lang="en-US" altLang="en-US" sz="1200">
              <a:solidFill>
                <a:schemeClr val="bg1"/>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31727288"/>
              </p:ext>
            </p:extLst>
          </p:nvPr>
        </p:nvGraphicFramePr>
        <p:xfrm>
          <a:off x="425669" y="152400"/>
          <a:ext cx="11493062" cy="6400800"/>
        </p:xfrm>
        <a:graphic>
          <a:graphicData uri="http://schemas.openxmlformats.org/drawingml/2006/table">
            <a:tbl>
              <a:tblPr firstRow="1" bandRow="1">
                <a:tableStyleId>{5C22544A-7EE6-4342-B048-85BDC9FD1C3A}</a:tableStyleId>
              </a:tblPr>
              <a:tblGrid>
                <a:gridCol w="11493062">
                  <a:extLst>
                    <a:ext uri="{9D8B030D-6E8A-4147-A177-3AD203B41FA5}">
                      <a16:colId xmlns:a16="http://schemas.microsoft.com/office/drawing/2014/main" val="20000"/>
                    </a:ext>
                  </a:extLst>
                </a:gridCol>
              </a:tblGrid>
              <a:tr h="5562600">
                <a:tc>
                  <a:txBody>
                    <a:bodyPr/>
                    <a:lstStyle/>
                    <a:p>
                      <a:pPr algn="ctr" eaLnBrk="1" hangingPunct="1"/>
                      <a:r>
                        <a:rPr lang="en-US" altLang="en-US" sz="2000" b="1" u="sng" dirty="0" smtClean="0">
                          <a:latin typeface="+mj-lt"/>
                        </a:rPr>
                        <a:t>Extension 1</a:t>
                      </a:r>
                    </a:p>
                    <a:p>
                      <a:pPr algn="l" eaLnBrk="1" hangingPunct="1"/>
                      <a:r>
                        <a:rPr lang="en-US" sz="2800" b="1" u="none" baseline="0" dirty="0" smtClean="0">
                          <a:latin typeface="+mj-lt"/>
                        </a:rPr>
                        <a:t>Lin asked some of her friends what </a:t>
                      </a:r>
                    </a:p>
                    <a:p>
                      <a:pPr algn="l" eaLnBrk="1" hangingPunct="1"/>
                      <a:r>
                        <a:rPr lang="en-US" sz="2800" b="1" u="none" baseline="0" dirty="0" smtClean="0">
                          <a:latin typeface="+mj-lt"/>
                        </a:rPr>
                        <a:t>season of the year  they were born. </a:t>
                      </a:r>
                    </a:p>
                    <a:p>
                      <a:pPr algn="l" eaLnBrk="1" hangingPunct="1"/>
                      <a:r>
                        <a:rPr lang="en-US" sz="2800" b="1" u="none" baseline="0" dirty="0" smtClean="0">
                          <a:latin typeface="+mj-lt"/>
                        </a:rPr>
                        <a:t>The table shows her data.</a:t>
                      </a:r>
                    </a:p>
                    <a:p>
                      <a:pPr algn="l" eaLnBrk="1" hangingPunct="1"/>
                      <a:endParaRPr lang="en-US" sz="2200" b="0" u="none" baseline="0" dirty="0" smtClean="0">
                        <a:latin typeface="+mj-lt"/>
                      </a:endParaRPr>
                    </a:p>
                    <a:p>
                      <a:pPr marL="0" indent="0" algn="l">
                        <a:buFont typeface="Arial" panose="020B0604020202020204" pitchFamily="34" charset="0"/>
                        <a:buNone/>
                      </a:pPr>
                      <a:r>
                        <a:rPr lang="en-US" sz="3200" b="1" u="sng" baseline="0" dirty="0" smtClean="0">
                          <a:latin typeface="+mj-lt"/>
                        </a:rPr>
                        <a:t>Part A</a:t>
                      </a:r>
                    </a:p>
                    <a:p>
                      <a:pPr marL="0" indent="0" algn="l">
                        <a:buFont typeface="Arial" panose="020B0604020202020204" pitchFamily="34" charset="0"/>
                        <a:buNone/>
                      </a:pPr>
                      <a:r>
                        <a:rPr lang="en-US" sz="3200" b="0" u="none" baseline="0" dirty="0" smtClean="0">
                          <a:latin typeface="+mj-lt"/>
                        </a:rPr>
                        <a:t>Make a picture graph to display the data. Be sure to have a title and key for your graph.</a:t>
                      </a:r>
                      <a:endParaRPr lang="en-US" sz="1200" b="0" u="none" baseline="0" dirty="0" smtClean="0">
                        <a:latin typeface="+mj-lt"/>
                      </a:endParaRPr>
                    </a:p>
                    <a:p>
                      <a:pPr marL="0" indent="0" algn="l">
                        <a:buFont typeface="Arial" panose="020B0604020202020204" pitchFamily="34" charset="0"/>
                        <a:buNone/>
                      </a:pPr>
                      <a:r>
                        <a:rPr lang="en-US" sz="3200" b="1" u="sng" baseline="0" dirty="0" smtClean="0">
                          <a:latin typeface="+mj-lt"/>
                        </a:rPr>
                        <a:t>Part B</a:t>
                      </a:r>
                    </a:p>
                    <a:p>
                      <a:pPr marL="0" indent="0" algn="l">
                        <a:buFont typeface="Arial" panose="020B0604020202020204" pitchFamily="34" charset="0"/>
                        <a:buNone/>
                      </a:pPr>
                      <a:r>
                        <a:rPr lang="en-US" sz="3200" b="0" u="none" baseline="0" dirty="0" smtClean="0">
                          <a:latin typeface="+mj-lt"/>
                        </a:rPr>
                        <a:t>What fraction of Lin’s friends were born in autumn?  Explain your answer.</a:t>
                      </a:r>
                    </a:p>
                    <a:p>
                      <a:pPr marL="0" indent="0" algn="l">
                        <a:buFont typeface="Arial" panose="020B0604020202020204" pitchFamily="34" charset="0"/>
                        <a:buNone/>
                      </a:pPr>
                      <a:r>
                        <a:rPr lang="en-US" altLang="en-US" sz="3200" b="1" u="sng" baseline="0" dirty="0" smtClean="0">
                          <a:latin typeface="+mj-lt"/>
                        </a:rPr>
                        <a:t>Part C</a:t>
                      </a:r>
                    </a:p>
                    <a:p>
                      <a:pPr marL="0" indent="0" algn="l">
                        <a:buFont typeface="Arial" panose="020B0604020202020204" pitchFamily="34" charset="0"/>
                        <a:buNone/>
                      </a:pPr>
                      <a:r>
                        <a:rPr lang="en-US" altLang="en-US" sz="3200" b="0" u="none" baseline="0" dirty="0" smtClean="0">
                          <a:latin typeface="+mj-lt"/>
                        </a:rPr>
                        <a:t>What fraction of Lin’s friends were NOT born in autumn.  Explain your answer.</a:t>
                      </a:r>
                      <a:endParaRPr lang="en-US" altLang="en-US" sz="3200" dirty="0" smtClean="0">
                        <a:latin typeface="+mj-lt"/>
                      </a:endParaRPr>
                    </a:p>
                  </a:txBody>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8096250" y="381001"/>
          <a:ext cx="2209800" cy="2124075"/>
        </p:xfrm>
        <a:graphic>
          <a:graphicData uri="http://schemas.openxmlformats.org/drawingml/2006/table">
            <a:tbl>
              <a:tblPr firstRow="1" bandRow="1">
                <a:tableStyleId>{5C22544A-7EE6-4342-B048-85BDC9FD1C3A}</a:tableStyleId>
              </a:tblPr>
              <a:tblGrid>
                <a:gridCol w="982133">
                  <a:extLst>
                    <a:ext uri="{9D8B030D-6E8A-4147-A177-3AD203B41FA5}">
                      <a16:colId xmlns:a16="http://schemas.microsoft.com/office/drawing/2014/main" val="20000"/>
                    </a:ext>
                  </a:extLst>
                </a:gridCol>
                <a:gridCol w="1227667">
                  <a:extLst>
                    <a:ext uri="{9D8B030D-6E8A-4147-A177-3AD203B41FA5}">
                      <a16:colId xmlns:a16="http://schemas.microsoft.com/office/drawing/2014/main" val="20001"/>
                    </a:ext>
                  </a:extLst>
                </a:gridCol>
              </a:tblGrid>
              <a:tr h="640271">
                <a:tc>
                  <a:txBody>
                    <a:bodyPr/>
                    <a:lstStyle/>
                    <a:p>
                      <a:pPr algn="ctr"/>
                      <a:r>
                        <a:rPr lang="en-US" sz="1800" dirty="0" smtClean="0"/>
                        <a:t>Season</a:t>
                      </a:r>
                      <a:endParaRPr lang="en-US" sz="1800" dirty="0"/>
                    </a:p>
                  </a:txBody>
                  <a:tcPr marT="45734" marB="45734"/>
                </a:tc>
                <a:tc>
                  <a:txBody>
                    <a:bodyPr/>
                    <a:lstStyle/>
                    <a:p>
                      <a:pPr algn="ctr"/>
                      <a:r>
                        <a:rPr lang="en-US" sz="1800" dirty="0" smtClean="0"/>
                        <a:t># of Friends</a:t>
                      </a:r>
                      <a:endParaRPr lang="en-US" sz="1800" dirty="0"/>
                    </a:p>
                  </a:txBody>
                  <a:tcPr marT="45734" marB="45734"/>
                </a:tc>
                <a:extLst>
                  <a:ext uri="{0D108BD9-81ED-4DB2-BD59-A6C34878D82A}">
                    <a16:rowId xmlns:a16="http://schemas.microsoft.com/office/drawing/2014/main" val="10000"/>
                  </a:ext>
                </a:extLst>
              </a:tr>
              <a:tr h="370951">
                <a:tc>
                  <a:txBody>
                    <a:bodyPr/>
                    <a:lstStyle/>
                    <a:p>
                      <a:pPr algn="ctr"/>
                      <a:r>
                        <a:rPr lang="en-US" sz="1800" dirty="0" smtClean="0"/>
                        <a:t>Spring</a:t>
                      </a:r>
                      <a:endParaRPr lang="en-US" sz="1800" dirty="0"/>
                    </a:p>
                  </a:txBody>
                  <a:tcPr marT="45734" marB="45734"/>
                </a:tc>
                <a:tc>
                  <a:txBody>
                    <a:bodyPr/>
                    <a:lstStyle/>
                    <a:p>
                      <a:pPr algn="ctr"/>
                      <a:r>
                        <a:rPr lang="en-US" sz="1800" dirty="0" smtClean="0"/>
                        <a:t>4</a:t>
                      </a:r>
                      <a:endParaRPr lang="en-US" sz="1800" dirty="0"/>
                    </a:p>
                  </a:txBody>
                  <a:tcPr marT="45734" marB="45734"/>
                </a:tc>
                <a:extLst>
                  <a:ext uri="{0D108BD9-81ED-4DB2-BD59-A6C34878D82A}">
                    <a16:rowId xmlns:a16="http://schemas.microsoft.com/office/drawing/2014/main" val="10001"/>
                  </a:ext>
                </a:extLst>
              </a:tr>
              <a:tr h="370951">
                <a:tc>
                  <a:txBody>
                    <a:bodyPr/>
                    <a:lstStyle/>
                    <a:p>
                      <a:pPr algn="ctr"/>
                      <a:r>
                        <a:rPr lang="en-US" sz="1800" dirty="0" smtClean="0"/>
                        <a:t>Summer</a:t>
                      </a:r>
                      <a:endParaRPr lang="en-US" sz="1800" dirty="0"/>
                    </a:p>
                  </a:txBody>
                  <a:tcPr marT="45734" marB="45734"/>
                </a:tc>
                <a:tc>
                  <a:txBody>
                    <a:bodyPr/>
                    <a:lstStyle/>
                    <a:p>
                      <a:pPr algn="ctr"/>
                      <a:r>
                        <a:rPr lang="en-US" sz="1800" dirty="0" smtClean="0"/>
                        <a:t>2</a:t>
                      </a:r>
                      <a:endParaRPr lang="en-US" sz="1800" dirty="0"/>
                    </a:p>
                  </a:txBody>
                  <a:tcPr marT="45734" marB="45734"/>
                </a:tc>
                <a:extLst>
                  <a:ext uri="{0D108BD9-81ED-4DB2-BD59-A6C34878D82A}">
                    <a16:rowId xmlns:a16="http://schemas.microsoft.com/office/drawing/2014/main" val="10002"/>
                  </a:ext>
                </a:extLst>
              </a:tr>
              <a:tr h="370951">
                <a:tc>
                  <a:txBody>
                    <a:bodyPr/>
                    <a:lstStyle/>
                    <a:p>
                      <a:pPr algn="ctr"/>
                      <a:r>
                        <a:rPr lang="en-US" sz="1800" dirty="0" smtClean="0"/>
                        <a:t>Autumn</a:t>
                      </a:r>
                      <a:endParaRPr lang="en-US" sz="1800" dirty="0"/>
                    </a:p>
                  </a:txBody>
                  <a:tcPr marT="45734" marB="45734"/>
                </a:tc>
                <a:tc>
                  <a:txBody>
                    <a:bodyPr/>
                    <a:lstStyle/>
                    <a:p>
                      <a:pPr algn="ctr"/>
                      <a:r>
                        <a:rPr lang="en-US" sz="1800" dirty="0" smtClean="0"/>
                        <a:t>1</a:t>
                      </a:r>
                      <a:endParaRPr lang="en-US" sz="1800" dirty="0"/>
                    </a:p>
                  </a:txBody>
                  <a:tcPr marT="45734" marB="45734"/>
                </a:tc>
                <a:extLst>
                  <a:ext uri="{0D108BD9-81ED-4DB2-BD59-A6C34878D82A}">
                    <a16:rowId xmlns:a16="http://schemas.microsoft.com/office/drawing/2014/main" val="10003"/>
                  </a:ext>
                </a:extLst>
              </a:tr>
              <a:tr h="370951">
                <a:tc>
                  <a:txBody>
                    <a:bodyPr/>
                    <a:lstStyle/>
                    <a:p>
                      <a:pPr algn="ctr"/>
                      <a:r>
                        <a:rPr lang="en-US" sz="1800" dirty="0" smtClean="0"/>
                        <a:t>Winter</a:t>
                      </a:r>
                      <a:endParaRPr lang="en-US" sz="1800" dirty="0"/>
                    </a:p>
                  </a:txBody>
                  <a:tcPr marT="45734" marB="45734"/>
                </a:tc>
                <a:tc>
                  <a:txBody>
                    <a:bodyPr/>
                    <a:lstStyle/>
                    <a:p>
                      <a:pPr algn="ctr"/>
                      <a:r>
                        <a:rPr lang="en-US" sz="1800" dirty="0" smtClean="0"/>
                        <a:t>5</a:t>
                      </a:r>
                      <a:endParaRPr lang="en-US" sz="1800" dirty="0"/>
                    </a:p>
                  </a:txBody>
                  <a:tcPr marT="45734" marB="4573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79227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7AE97C09-B4DF-41B5-B0A4-23208B518305}" type="slidenum">
              <a:rPr lang="en-US" altLang="en-US" sz="1200">
                <a:solidFill>
                  <a:schemeClr val="bg1"/>
                </a:solidFill>
                <a:latin typeface="Calibri" panose="020F0502020204030204" pitchFamily="34" charset="0"/>
              </a:rPr>
              <a:pPr>
                <a:spcBef>
                  <a:spcPct val="0"/>
                </a:spcBef>
                <a:buFontTx/>
                <a:buNone/>
              </a:pPr>
              <a:t>36</a:t>
            </a:fld>
            <a:endParaRPr lang="en-US" altLang="en-US" sz="1200">
              <a:solidFill>
                <a:schemeClr val="bg1"/>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3364416"/>
              </p:ext>
            </p:extLst>
          </p:nvPr>
        </p:nvGraphicFramePr>
        <p:xfrm>
          <a:off x="315310" y="152401"/>
          <a:ext cx="11650718" cy="6461125"/>
        </p:xfrm>
        <a:graphic>
          <a:graphicData uri="http://schemas.openxmlformats.org/drawingml/2006/table">
            <a:tbl>
              <a:tblPr firstRow="1" bandRow="1">
                <a:tableStyleId>{5C22544A-7EE6-4342-B048-85BDC9FD1C3A}</a:tableStyleId>
              </a:tblPr>
              <a:tblGrid>
                <a:gridCol w="6382567">
                  <a:extLst>
                    <a:ext uri="{9D8B030D-6E8A-4147-A177-3AD203B41FA5}">
                      <a16:colId xmlns:a16="http://schemas.microsoft.com/office/drawing/2014/main" val="20000"/>
                    </a:ext>
                  </a:extLst>
                </a:gridCol>
                <a:gridCol w="5268151">
                  <a:extLst>
                    <a:ext uri="{9D8B030D-6E8A-4147-A177-3AD203B41FA5}">
                      <a16:colId xmlns:a16="http://schemas.microsoft.com/office/drawing/2014/main" val="20001"/>
                    </a:ext>
                  </a:extLst>
                </a:gridCol>
              </a:tblGrid>
              <a:tr h="6461125">
                <a:tc>
                  <a:txBody>
                    <a:bodyPr/>
                    <a:lstStyle/>
                    <a:p>
                      <a:pPr algn="ctr" eaLnBrk="1" hangingPunct="1"/>
                      <a:r>
                        <a:rPr lang="en-US" altLang="en-US" sz="2000" b="1" u="sng" dirty="0" smtClean="0">
                          <a:latin typeface="+mj-lt"/>
                        </a:rPr>
                        <a:t>Extension 1</a:t>
                      </a:r>
                    </a:p>
                    <a:p>
                      <a:pPr algn="l" eaLnBrk="1" hangingPunct="1"/>
                      <a:r>
                        <a:rPr lang="en-US" sz="2200" b="0" u="none" baseline="0" dirty="0" smtClean="0">
                          <a:latin typeface="+mj-lt"/>
                        </a:rPr>
                        <a:t>Shelly has $6.00.  She wants to buy a goldfish and the supplies needed to take care of it. </a:t>
                      </a:r>
                    </a:p>
                    <a:p>
                      <a:pPr algn="l" eaLnBrk="1" hangingPunct="1"/>
                      <a:endParaRPr lang="en-US" sz="2200" b="0" u="none" baseline="0" dirty="0" smtClean="0">
                        <a:latin typeface="+mj-lt"/>
                      </a:endParaRPr>
                    </a:p>
                    <a:p>
                      <a:pPr algn="l" eaLnBrk="1" hangingPunct="1"/>
                      <a:endParaRPr lang="en-US" sz="2200" b="0" u="none" baseline="0" dirty="0" smtClean="0">
                        <a:latin typeface="+mj-lt"/>
                      </a:endParaRPr>
                    </a:p>
                    <a:p>
                      <a:pPr algn="l" eaLnBrk="1" hangingPunct="1"/>
                      <a:endParaRPr lang="en-US" sz="2200" b="0" u="none" baseline="0" dirty="0" smtClean="0">
                        <a:latin typeface="+mj-lt"/>
                      </a:endParaRPr>
                    </a:p>
                    <a:p>
                      <a:pPr algn="l" eaLnBrk="1" hangingPunct="1"/>
                      <a:endParaRPr lang="en-US" sz="2200" b="0" u="none" baseline="0" dirty="0" smtClean="0">
                        <a:latin typeface="+mj-lt"/>
                      </a:endParaRPr>
                    </a:p>
                    <a:p>
                      <a:pPr algn="l" eaLnBrk="1" hangingPunct="1"/>
                      <a:r>
                        <a:rPr lang="en-US" sz="2400" b="1" u="sng" baseline="0" dirty="0" smtClean="0">
                          <a:latin typeface="+mj-lt"/>
                        </a:rPr>
                        <a:t>Part A</a:t>
                      </a:r>
                    </a:p>
                    <a:p>
                      <a:pPr marL="0" indent="0" algn="l">
                        <a:buFont typeface="Arial" panose="020B0604020202020204" pitchFamily="34" charset="0"/>
                        <a:buNone/>
                      </a:pPr>
                      <a:r>
                        <a:rPr lang="en-US" sz="2400" b="0" u="none" baseline="0" dirty="0" smtClean="0">
                          <a:latin typeface="+mj-lt"/>
                        </a:rPr>
                        <a:t>How much did the goldfish and bowl cost? How much money did she have left?</a:t>
                      </a:r>
                    </a:p>
                    <a:p>
                      <a:pPr marL="0" indent="0" algn="l">
                        <a:buFont typeface="Arial" panose="020B0604020202020204" pitchFamily="34" charset="0"/>
                        <a:buNone/>
                      </a:pPr>
                      <a:r>
                        <a:rPr lang="en-US" sz="2400" b="1" u="sng" baseline="0" dirty="0" smtClean="0">
                          <a:latin typeface="+mj-lt"/>
                        </a:rPr>
                        <a:t>Part B</a:t>
                      </a:r>
                    </a:p>
                    <a:p>
                      <a:pPr marL="0" indent="0" algn="l">
                        <a:buFont typeface="Arial" panose="020B0604020202020204" pitchFamily="34" charset="0"/>
                        <a:buNone/>
                      </a:pPr>
                      <a:r>
                        <a:rPr lang="en-US" altLang="en-US" sz="2400" b="0" u="none" baseline="0" dirty="0" smtClean="0">
                          <a:latin typeface="+mj-lt"/>
                        </a:rPr>
                        <a:t>How much did the fish food and rocks cost?  Shelly said she should have some money left over. Is she correct?  How can you prove your thinking?</a:t>
                      </a:r>
                      <a:endParaRPr lang="en-US" altLang="en-US" sz="2400" dirty="0" smtClean="0">
                        <a:latin typeface="+mj-lt"/>
                      </a:endParaRPr>
                    </a:p>
                  </a:txBody>
                  <a:tcPr/>
                </a:tc>
                <a:tc>
                  <a:txBody>
                    <a:bodyPr/>
                    <a:lstStyle/>
                    <a:p>
                      <a:pPr algn="ctr" eaLnBrk="1" hangingPunct="1"/>
                      <a:r>
                        <a:rPr lang="en-US" altLang="en-US" sz="2000" b="1" u="sng" kern="1200" dirty="0" smtClean="0">
                          <a:solidFill>
                            <a:schemeClr val="bg1"/>
                          </a:solidFill>
                          <a:latin typeface="+mn-lt"/>
                          <a:ea typeface="+mn-ea"/>
                          <a:cs typeface="+mn-cs"/>
                        </a:rPr>
                        <a:t>Extension 2</a:t>
                      </a:r>
                    </a:p>
                    <a:p>
                      <a:pPr algn="l" eaLnBrk="1" hangingPunct="1"/>
                      <a:r>
                        <a:rPr lang="en-US" sz="2400" b="0" u="none" kern="1200" baseline="0" dirty="0" smtClean="0">
                          <a:solidFill>
                            <a:schemeClr val="bg1"/>
                          </a:solidFill>
                          <a:latin typeface="+mn-lt"/>
                          <a:ea typeface="+mn-ea"/>
                          <a:cs typeface="+mn-cs"/>
                        </a:rPr>
                        <a:t>Shelly and her mom had a snack while they were shopping. Pretzels cost $1.75 and drinks cost $1.25.</a:t>
                      </a:r>
                    </a:p>
                    <a:p>
                      <a:pPr algn="l" eaLnBrk="1" hangingPunct="1"/>
                      <a:endParaRPr lang="en-US" sz="2000" b="1" u="sng" kern="1200" baseline="0" dirty="0" smtClean="0">
                        <a:solidFill>
                          <a:schemeClr val="bg1"/>
                        </a:solidFill>
                        <a:latin typeface="+mn-lt"/>
                        <a:ea typeface="+mn-ea"/>
                        <a:cs typeface="+mn-cs"/>
                      </a:endParaRPr>
                    </a:p>
                    <a:p>
                      <a:pPr algn="l" eaLnBrk="1" hangingPunct="1"/>
                      <a:r>
                        <a:rPr lang="en-US" sz="2000" b="1" u="sng" kern="1200" baseline="0" dirty="0" smtClean="0">
                          <a:solidFill>
                            <a:schemeClr val="bg1"/>
                          </a:solidFill>
                          <a:latin typeface="+mn-lt"/>
                          <a:ea typeface="+mn-ea"/>
                          <a:cs typeface="+mn-cs"/>
                        </a:rPr>
                        <a:t>Part A</a:t>
                      </a:r>
                    </a:p>
                    <a:p>
                      <a:pPr algn="l" eaLnBrk="1" hangingPunct="1"/>
                      <a:r>
                        <a:rPr lang="en-US" sz="2400" b="0" u="none" kern="1200" baseline="0" dirty="0" smtClean="0">
                          <a:solidFill>
                            <a:schemeClr val="bg1"/>
                          </a:solidFill>
                          <a:latin typeface="+mn-lt"/>
                          <a:ea typeface="+mn-ea"/>
                          <a:cs typeface="+mn-cs"/>
                        </a:rPr>
                        <a:t>If they each had a drink and a pretzel, what was the total bill for Shelly and her mom?</a:t>
                      </a:r>
                    </a:p>
                    <a:p>
                      <a:pPr algn="l" eaLnBrk="1" hangingPunct="1"/>
                      <a:endParaRPr lang="en-US" sz="1400" b="0" u="none" kern="1200" baseline="0" dirty="0" smtClean="0">
                        <a:solidFill>
                          <a:schemeClr val="bg1"/>
                        </a:solidFill>
                        <a:latin typeface="+mn-lt"/>
                        <a:ea typeface="+mn-ea"/>
                        <a:cs typeface="+mn-cs"/>
                      </a:endParaRPr>
                    </a:p>
                    <a:p>
                      <a:pPr algn="l" eaLnBrk="1" hangingPunct="1"/>
                      <a:r>
                        <a:rPr lang="en-US" sz="2000" b="1" u="sng" kern="1200" baseline="0" dirty="0" smtClean="0">
                          <a:solidFill>
                            <a:schemeClr val="bg1"/>
                          </a:solidFill>
                          <a:latin typeface="+mn-lt"/>
                          <a:ea typeface="+mn-ea"/>
                          <a:cs typeface="+mn-cs"/>
                        </a:rPr>
                        <a:t>Part B</a:t>
                      </a:r>
                      <a:endParaRPr lang="en-US" sz="2000" b="0" u="none" kern="1200" baseline="0" dirty="0" smtClean="0">
                        <a:solidFill>
                          <a:schemeClr val="bg1"/>
                        </a:solidFill>
                        <a:latin typeface="+mn-lt"/>
                        <a:ea typeface="+mn-ea"/>
                        <a:cs typeface="+mn-cs"/>
                      </a:endParaRPr>
                    </a:p>
                    <a:p>
                      <a:pPr algn="l" eaLnBrk="1" hangingPunct="1"/>
                      <a:r>
                        <a:rPr lang="en-US" sz="2400" b="0" u="none" kern="1200" baseline="0" dirty="0" smtClean="0">
                          <a:solidFill>
                            <a:schemeClr val="bg1"/>
                          </a:solidFill>
                          <a:latin typeface="+mn-lt"/>
                          <a:ea typeface="+mn-ea"/>
                          <a:cs typeface="+mn-cs"/>
                        </a:rPr>
                        <a:t>Shelly’s mom paid the bill using $10.00.   Should she get change back?  How can you prove your thinking?</a:t>
                      </a:r>
                      <a:endParaRPr lang="en-US" sz="2000" b="1" u="sng" kern="1200" baseline="0" dirty="0" smtClean="0">
                        <a:solidFill>
                          <a:schemeClr val="bg1"/>
                        </a:solidFill>
                        <a:latin typeface="+mn-lt"/>
                        <a:ea typeface="+mn-ea"/>
                        <a:cs typeface="+mn-cs"/>
                      </a:endParaRPr>
                    </a:p>
                  </a:txBody>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nvGraphicFramePr>
        <p:xfrm>
          <a:off x="3048000" y="1397001"/>
          <a:ext cx="3124200" cy="1482724"/>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tblGrid>
              <a:tr h="370681">
                <a:tc>
                  <a:txBody>
                    <a:bodyPr/>
                    <a:lstStyle/>
                    <a:p>
                      <a:r>
                        <a:rPr lang="en-US" sz="1800" dirty="0" smtClean="0"/>
                        <a:t>Goldfish</a:t>
                      </a:r>
                      <a:endParaRPr lang="en-US" sz="1800" dirty="0"/>
                    </a:p>
                  </a:txBody>
                  <a:tcPr marT="45700" marB="45700"/>
                </a:tc>
                <a:tc>
                  <a:txBody>
                    <a:bodyPr/>
                    <a:lstStyle/>
                    <a:p>
                      <a:r>
                        <a:rPr lang="en-US" sz="1800" dirty="0" smtClean="0"/>
                        <a:t>$3.00</a:t>
                      </a:r>
                      <a:endParaRPr lang="en-US" sz="1800" dirty="0"/>
                    </a:p>
                  </a:txBody>
                  <a:tcPr marT="45700" marB="45700"/>
                </a:tc>
                <a:extLst>
                  <a:ext uri="{0D108BD9-81ED-4DB2-BD59-A6C34878D82A}">
                    <a16:rowId xmlns:a16="http://schemas.microsoft.com/office/drawing/2014/main" val="10000"/>
                  </a:ext>
                </a:extLst>
              </a:tr>
              <a:tr h="370681">
                <a:tc>
                  <a:txBody>
                    <a:bodyPr/>
                    <a:lstStyle/>
                    <a:p>
                      <a:r>
                        <a:rPr lang="en-US" sz="1800" dirty="0" smtClean="0"/>
                        <a:t>Fish food</a:t>
                      </a:r>
                      <a:endParaRPr lang="en-US" sz="1800" dirty="0"/>
                    </a:p>
                  </a:txBody>
                  <a:tcPr marT="45700" marB="45700"/>
                </a:tc>
                <a:tc>
                  <a:txBody>
                    <a:bodyPr/>
                    <a:lstStyle/>
                    <a:p>
                      <a:r>
                        <a:rPr lang="en-US" sz="1800" dirty="0" smtClean="0"/>
                        <a:t>$1.00</a:t>
                      </a:r>
                      <a:endParaRPr lang="en-US" sz="1800" dirty="0"/>
                    </a:p>
                  </a:txBody>
                  <a:tcPr marT="45700" marB="45700"/>
                </a:tc>
                <a:extLst>
                  <a:ext uri="{0D108BD9-81ED-4DB2-BD59-A6C34878D82A}">
                    <a16:rowId xmlns:a16="http://schemas.microsoft.com/office/drawing/2014/main" val="10001"/>
                  </a:ext>
                </a:extLst>
              </a:tr>
              <a:tr h="370681">
                <a:tc>
                  <a:txBody>
                    <a:bodyPr/>
                    <a:lstStyle/>
                    <a:p>
                      <a:r>
                        <a:rPr lang="en-US" sz="1800" dirty="0" smtClean="0"/>
                        <a:t>Bowl</a:t>
                      </a:r>
                      <a:endParaRPr lang="en-US" sz="1800" dirty="0"/>
                    </a:p>
                  </a:txBody>
                  <a:tcPr marT="45700" marB="45700"/>
                </a:tc>
                <a:tc>
                  <a:txBody>
                    <a:bodyPr/>
                    <a:lstStyle/>
                    <a:p>
                      <a:r>
                        <a:rPr lang="en-US" sz="1800" dirty="0" smtClean="0"/>
                        <a:t>$1.50</a:t>
                      </a:r>
                      <a:endParaRPr lang="en-US" sz="1800" dirty="0"/>
                    </a:p>
                  </a:txBody>
                  <a:tcPr marT="45700" marB="45700"/>
                </a:tc>
                <a:extLst>
                  <a:ext uri="{0D108BD9-81ED-4DB2-BD59-A6C34878D82A}">
                    <a16:rowId xmlns:a16="http://schemas.microsoft.com/office/drawing/2014/main" val="10002"/>
                  </a:ext>
                </a:extLst>
              </a:tr>
              <a:tr h="370681">
                <a:tc>
                  <a:txBody>
                    <a:bodyPr/>
                    <a:lstStyle/>
                    <a:p>
                      <a:r>
                        <a:rPr lang="en-US" sz="1800" dirty="0" smtClean="0"/>
                        <a:t>rocks</a:t>
                      </a:r>
                      <a:endParaRPr lang="en-US" sz="1800" dirty="0"/>
                    </a:p>
                  </a:txBody>
                  <a:tcPr marT="45700" marB="45700"/>
                </a:tc>
                <a:tc>
                  <a:txBody>
                    <a:bodyPr/>
                    <a:lstStyle/>
                    <a:p>
                      <a:r>
                        <a:rPr lang="en-US" sz="1800" dirty="0" smtClean="0"/>
                        <a:t>$0.50</a:t>
                      </a:r>
                      <a:endParaRPr lang="en-US" sz="1800" dirty="0"/>
                    </a:p>
                  </a:txBody>
                  <a:tcPr marT="45700" marB="4570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39311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1B04B604-727C-4C43-91F4-58E4BC9658A7}" type="slidenum">
              <a:rPr lang="en-US" altLang="en-US" sz="1200">
                <a:solidFill>
                  <a:schemeClr val="bg1"/>
                </a:solidFill>
                <a:latin typeface="Calibri" panose="020F0502020204030204" pitchFamily="34" charset="0"/>
              </a:rPr>
              <a:pPr>
                <a:spcBef>
                  <a:spcPct val="0"/>
                </a:spcBef>
                <a:buFontTx/>
                <a:buNone/>
              </a:pPr>
              <a:t>37</a:t>
            </a:fld>
            <a:endParaRPr lang="en-US" altLang="en-US" sz="1200">
              <a:solidFill>
                <a:schemeClr val="bg1"/>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06440388"/>
              </p:ext>
            </p:extLst>
          </p:nvPr>
        </p:nvGraphicFramePr>
        <p:xfrm>
          <a:off x="189186" y="152401"/>
          <a:ext cx="11713780" cy="6461125"/>
        </p:xfrm>
        <a:graphic>
          <a:graphicData uri="http://schemas.openxmlformats.org/drawingml/2006/table">
            <a:tbl>
              <a:tblPr firstRow="1" bandRow="1">
                <a:tableStyleId>{5C22544A-7EE6-4342-B048-85BDC9FD1C3A}</a:tableStyleId>
              </a:tblPr>
              <a:tblGrid>
                <a:gridCol w="11713780">
                  <a:extLst>
                    <a:ext uri="{9D8B030D-6E8A-4147-A177-3AD203B41FA5}">
                      <a16:colId xmlns:a16="http://schemas.microsoft.com/office/drawing/2014/main" val="20000"/>
                    </a:ext>
                  </a:extLst>
                </a:gridCol>
              </a:tblGrid>
              <a:tr h="6461125">
                <a:tc>
                  <a:txBody>
                    <a:bodyPr/>
                    <a:lstStyle/>
                    <a:p>
                      <a:pPr algn="ctr" eaLnBrk="1" hangingPunct="1"/>
                      <a:r>
                        <a:rPr lang="en-US" altLang="en-US" sz="2800" b="1" u="sng" dirty="0" smtClean="0">
                          <a:latin typeface="+mj-lt"/>
                        </a:rPr>
                        <a:t>Extension 1</a:t>
                      </a:r>
                    </a:p>
                    <a:p>
                      <a:r>
                        <a:rPr lang="en-US" sz="2800" b="0" i="0" u="none" strike="noStrike" kern="1200" baseline="0" dirty="0" smtClean="0">
                          <a:solidFill>
                            <a:schemeClr val="lt1"/>
                          </a:solidFill>
                          <a:latin typeface="+mn-lt"/>
                          <a:ea typeface="+mn-ea"/>
                          <a:cs typeface="+mn-cs"/>
                        </a:rPr>
                        <a:t>Jordan bought 9 boxes of pencils. Each box had 6 pencils.</a:t>
                      </a:r>
                    </a:p>
                    <a:p>
                      <a:endParaRPr lang="en-US" sz="2800" b="0" i="0" u="none" strike="noStrike" kern="1200" baseline="0" dirty="0" smtClean="0">
                        <a:solidFill>
                          <a:schemeClr val="lt1"/>
                        </a:solidFill>
                        <a:latin typeface="+mn-lt"/>
                        <a:ea typeface="+mn-ea"/>
                        <a:cs typeface="+mn-cs"/>
                      </a:endParaRPr>
                    </a:p>
                    <a:p>
                      <a:r>
                        <a:rPr lang="en-US" sz="2800" b="1" i="0" u="sng" strike="noStrike" kern="1200" baseline="0" dirty="0" smtClean="0">
                          <a:solidFill>
                            <a:schemeClr val="lt1"/>
                          </a:solidFill>
                          <a:latin typeface="+mn-lt"/>
                          <a:ea typeface="+mn-ea"/>
                          <a:cs typeface="+mn-cs"/>
                        </a:rPr>
                        <a:t>Part A</a:t>
                      </a:r>
                    </a:p>
                    <a:p>
                      <a:r>
                        <a:rPr lang="en-US" sz="2800" b="0" i="0" u="none" strike="noStrike" kern="1200" baseline="0" dirty="0" smtClean="0">
                          <a:solidFill>
                            <a:schemeClr val="lt1"/>
                          </a:solidFill>
                          <a:latin typeface="+mn-lt"/>
                          <a:ea typeface="+mn-ea"/>
                          <a:cs typeface="+mn-cs"/>
                        </a:rPr>
                        <a:t>How many pencils did Jordan buy?</a:t>
                      </a:r>
                    </a:p>
                    <a:p>
                      <a:endParaRPr lang="en-US" sz="2800" b="0" i="0" u="none" strike="noStrike" kern="1200" baseline="0" dirty="0" smtClean="0">
                        <a:solidFill>
                          <a:schemeClr val="lt1"/>
                        </a:solidFill>
                        <a:latin typeface="+mn-lt"/>
                        <a:ea typeface="+mn-ea"/>
                        <a:cs typeface="+mn-cs"/>
                      </a:endParaRPr>
                    </a:p>
                    <a:p>
                      <a:r>
                        <a:rPr lang="en-US" sz="2800" b="1" i="0" u="sng" strike="noStrike" kern="1200" baseline="0" dirty="0" smtClean="0">
                          <a:solidFill>
                            <a:schemeClr val="lt1"/>
                          </a:solidFill>
                          <a:latin typeface="+mn-lt"/>
                          <a:ea typeface="+mn-ea"/>
                          <a:cs typeface="+mn-cs"/>
                        </a:rPr>
                        <a:t>Part B</a:t>
                      </a:r>
                    </a:p>
                    <a:p>
                      <a:r>
                        <a:rPr lang="en-US" sz="2800" b="0" i="0" u="none" strike="noStrike" kern="1200" baseline="0" dirty="0" smtClean="0">
                          <a:solidFill>
                            <a:schemeClr val="lt1"/>
                          </a:solidFill>
                          <a:latin typeface="+mn-lt"/>
                          <a:ea typeface="+mn-ea"/>
                          <a:cs typeface="+mn-cs"/>
                        </a:rPr>
                        <a:t>Jordan gave 12 pencils to her sister. Jordan then divided the rest of the pencils equally between 7 friends. Write an equation that can be used to find the number of pencils each friend got. Use a letter to stand for the number of pencils each friend got.</a:t>
                      </a:r>
                    </a:p>
                    <a:p>
                      <a:endParaRPr lang="en-US" sz="2800" b="0" i="0" u="none" strike="noStrike" kern="1200" baseline="0" dirty="0" smtClean="0">
                        <a:solidFill>
                          <a:schemeClr val="lt1"/>
                        </a:solidFill>
                        <a:latin typeface="+mn-lt"/>
                        <a:ea typeface="+mn-ea"/>
                        <a:cs typeface="+mn-cs"/>
                      </a:endParaRPr>
                    </a:p>
                    <a:p>
                      <a:r>
                        <a:rPr lang="en-US" sz="2800" b="1" i="0" u="sng" strike="noStrike" kern="1200" baseline="0" dirty="0" smtClean="0">
                          <a:solidFill>
                            <a:schemeClr val="lt1"/>
                          </a:solidFill>
                          <a:latin typeface="+mn-lt"/>
                          <a:ea typeface="+mn-ea"/>
                          <a:cs typeface="+mn-cs"/>
                        </a:rPr>
                        <a:t>Part C</a:t>
                      </a:r>
                    </a:p>
                    <a:p>
                      <a:r>
                        <a:rPr lang="en-US" sz="2800" b="0" i="0" u="none" strike="noStrike" kern="1200" baseline="0" dirty="0" smtClean="0">
                          <a:solidFill>
                            <a:schemeClr val="lt1"/>
                          </a:solidFill>
                          <a:latin typeface="+mn-lt"/>
                          <a:ea typeface="+mn-ea"/>
                          <a:cs typeface="+mn-cs"/>
                        </a:rPr>
                        <a:t>How many pencils did each friend get? Show your work or explain your answer.</a:t>
                      </a:r>
                      <a:endParaRPr lang="en-US" altLang="en-US" sz="2800" dirty="0" smtClean="0">
                        <a:latin typeface="+mj-lt"/>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45652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4803F790-DFD4-47D3-BD1B-1BA6EE9C6BBF}" type="slidenum">
              <a:rPr lang="en-US" altLang="en-US" sz="1200">
                <a:solidFill>
                  <a:schemeClr val="bg1"/>
                </a:solidFill>
                <a:latin typeface="Calibri" panose="020F0502020204030204" pitchFamily="34" charset="0"/>
              </a:rPr>
              <a:pPr>
                <a:spcBef>
                  <a:spcPct val="0"/>
                </a:spcBef>
                <a:buFontTx/>
                <a:buNone/>
              </a:pPr>
              <a:t>38</a:t>
            </a:fld>
            <a:endParaRPr lang="en-US" altLang="en-US" sz="1200">
              <a:solidFill>
                <a:schemeClr val="bg1"/>
              </a:solidFill>
              <a:latin typeface="Calibri" panose="020F0502020204030204" pitchFamily="34" charset="0"/>
            </a:endParaRPr>
          </a:p>
        </p:txBody>
      </p:sp>
    </p:spTree>
    <p:extLst>
      <p:ext uri="{BB962C8B-B14F-4D97-AF65-F5344CB8AC3E}">
        <p14:creationId xmlns:p14="http://schemas.microsoft.com/office/powerpoint/2010/main" val="83628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60726897"/>
              </p:ext>
            </p:extLst>
          </p:nvPr>
        </p:nvGraphicFramePr>
        <p:xfrm>
          <a:off x="283779" y="274638"/>
          <a:ext cx="11650718" cy="6338887"/>
        </p:xfrm>
        <a:graphic>
          <a:graphicData uri="http://schemas.openxmlformats.org/drawingml/2006/table">
            <a:tbl>
              <a:tblPr firstRow="1" bandRow="1">
                <a:tableStyleId>{5C22544A-7EE6-4342-B048-85BDC9FD1C3A}</a:tableStyleId>
              </a:tblPr>
              <a:tblGrid>
                <a:gridCol w="5825361">
                  <a:extLst>
                    <a:ext uri="{9D8B030D-6E8A-4147-A177-3AD203B41FA5}">
                      <a16:colId xmlns:a16="http://schemas.microsoft.com/office/drawing/2014/main" val="20000"/>
                    </a:ext>
                  </a:extLst>
                </a:gridCol>
                <a:gridCol w="5825357">
                  <a:extLst>
                    <a:ext uri="{9D8B030D-6E8A-4147-A177-3AD203B41FA5}">
                      <a16:colId xmlns:a16="http://schemas.microsoft.com/office/drawing/2014/main" val="20001"/>
                    </a:ext>
                  </a:extLst>
                </a:gridCol>
              </a:tblGrid>
              <a:tr h="6338887">
                <a:tc>
                  <a:txBody>
                    <a:bodyPr/>
                    <a:lstStyle/>
                    <a:p>
                      <a:pPr algn="l" eaLnBrk="1" hangingPunct="1"/>
                      <a:r>
                        <a:rPr lang="en-US" altLang="en-US" sz="2400" b="0" u="sng" dirty="0" smtClean="0">
                          <a:solidFill>
                            <a:srgbClr val="92D050"/>
                          </a:solidFill>
                          <a:latin typeface="+mj-lt"/>
                        </a:rPr>
                        <a:t>#5</a:t>
                      </a:r>
                      <a:endParaRPr lang="en-US" altLang="en-US" sz="2400" b="0" u="sng" dirty="0" smtClean="0">
                        <a:solidFill>
                          <a:srgbClr val="92D050"/>
                        </a:solidFill>
                        <a:latin typeface="+mj-lt"/>
                      </a:endParaRPr>
                    </a:p>
                    <a:p>
                      <a:pPr algn="ctr" eaLnBrk="1" hangingPunct="1"/>
                      <a:endParaRPr lang="en-US" altLang="en-US" sz="2400" b="1" u="sng" dirty="0" smtClean="0">
                        <a:latin typeface="+mj-lt"/>
                      </a:endParaRPr>
                    </a:p>
                    <a:p>
                      <a:pPr algn="l" eaLnBrk="1" hangingPunct="1"/>
                      <a:r>
                        <a:rPr lang="en-US" altLang="en-US" sz="2400" b="0" u="none" baseline="0" dirty="0" smtClean="0">
                          <a:latin typeface="+mj-lt"/>
                        </a:rPr>
                        <a:t>Jackie has 876 pennies.  She used 678 pennies to buy some balloons.</a:t>
                      </a:r>
                    </a:p>
                    <a:p>
                      <a:pPr algn="l" eaLnBrk="1" hangingPunct="1"/>
                      <a:endParaRPr lang="en-US" altLang="en-US" sz="2400" b="0" u="none" baseline="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u="sng" baseline="0" dirty="0" smtClean="0">
                          <a:latin typeface="+mj-lt"/>
                        </a:rPr>
                        <a:t>Part A</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u="none" baseline="0" dirty="0" smtClean="0">
                          <a:latin typeface="+mj-lt"/>
                        </a:rPr>
                        <a:t>How many pennies does Jackie have left?  Explain your thinking and show your work?</a:t>
                      </a:r>
                    </a:p>
                    <a:p>
                      <a:pPr algn="l" eaLnBrk="1" hangingPunct="1"/>
                      <a:endParaRPr lang="en-US" altLang="en-US" sz="2400" b="1" u="sng" baseline="0" dirty="0" smtClean="0">
                        <a:latin typeface="+mj-lt"/>
                      </a:endParaRPr>
                    </a:p>
                    <a:p>
                      <a:pPr algn="l" eaLnBrk="1" hangingPunct="1"/>
                      <a:r>
                        <a:rPr lang="en-US" altLang="en-US" sz="2400" b="1" u="sng" baseline="0" dirty="0" smtClean="0">
                          <a:latin typeface="+mj-lt"/>
                        </a:rPr>
                        <a:t>Part B</a:t>
                      </a:r>
                    </a:p>
                    <a:p>
                      <a:pPr algn="l" eaLnBrk="1" hangingPunct="1"/>
                      <a:r>
                        <a:rPr lang="en-US" altLang="en-US" sz="2400" b="0" u="none" baseline="0" dirty="0" smtClean="0">
                          <a:latin typeface="+mj-lt"/>
                        </a:rPr>
                        <a:t>If Jackie didn’t spend her pennies, how many more coins would she need to have 900 pennies?</a:t>
                      </a:r>
                    </a:p>
                    <a:p>
                      <a:pPr algn="l" eaLnBrk="1" hangingPunct="1"/>
                      <a:endParaRPr lang="en-US" altLang="en-US" sz="2400" b="0" u="none" baseline="0" dirty="0" smtClean="0">
                        <a:latin typeface="+mj-lt"/>
                      </a:endParaRPr>
                    </a:p>
                    <a:p>
                      <a:pPr algn="l" eaLnBrk="1" hangingPunct="1"/>
                      <a:endParaRPr lang="en-US" altLang="en-US" sz="2400" b="0" u="none" dirty="0" smtClean="0">
                        <a:latin typeface="+mj-lt"/>
                      </a:endParaRPr>
                    </a:p>
                    <a:p>
                      <a:pPr algn="l" eaLnBrk="1" hangingPunct="1"/>
                      <a:endParaRPr lang="en-US" altLang="en-US" sz="2400" dirty="0" smtClean="0">
                        <a:latin typeface="+mj-lt"/>
                      </a:endParaRPr>
                    </a:p>
                  </a:txBody>
                  <a:tcPr marT="45723" marB="45723"/>
                </a:tc>
                <a:tc>
                  <a:txBody>
                    <a:bodyPr/>
                    <a:lstStyle/>
                    <a:p>
                      <a:pPr algn="l" eaLnBrk="1" hangingPunct="1"/>
                      <a:r>
                        <a:rPr lang="en-US" altLang="en-US" sz="2400" b="1" u="sng" kern="1200" dirty="0" smtClean="0">
                          <a:solidFill>
                            <a:srgbClr val="92D050"/>
                          </a:solidFill>
                          <a:latin typeface="+mn-lt"/>
                          <a:ea typeface="+mn-ea"/>
                          <a:cs typeface="+mn-cs"/>
                        </a:rPr>
                        <a:t>#6</a:t>
                      </a:r>
                      <a:endParaRPr lang="en-US" altLang="en-US" sz="2400" b="1" u="sng" kern="1200" dirty="0" smtClean="0">
                        <a:solidFill>
                          <a:srgbClr val="92D050"/>
                        </a:solidFill>
                        <a:latin typeface="+mn-lt"/>
                        <a:ea typeface="+mn-ea"/>
                        <a:cs typeface="+mn-cs"/>
                      </a:endParaRPr>
                    </a:p>
                    <a:p>
                      <a:pPr algn="l" eaLnBrk="1" hangingPunct="1"/>
                      <a:endParaRPr lang="en-US" altLang="en-US" sz="2400" b="0" u="none" kern="1200" dirty="0" smtClean="0">
                        <a:solidFill>
                          <a:schemeClr val="dk1"/>
                        </a:solidFill>
                        <a:latin typeface="+mn-lt"/>
                        <a:ea typeface="+mn-ea"/>
                        <a:cs typeface="+mn-cs"/>
                      </a:endParaRPr>
                    </a:p>
                    <a:p>
                      <a:pPr algn="l" eaLnBrk="1" hangingPunct="1"/>
                      <a:r>
                        <a:rPr lang="en-US" altLang="en-US" sz="2400" b="0" u="none" kern="1200" dirty="0" smtClean="0">
                          <a:solidFill>
                            <a:schemeClr val="bg1"/>
                          </a:solidFill>
                          <a:latin typeface="+mn-lt"/>
                          <a:ea typeface="+mn-ea"/>
                          <a:cs typeface="+mn-cs"/>
                        </a:rPr>
                        <a:t>The</a:t>
                      </a:r>
                      <a:r>
                        <a:rPr lang="en-US" altLang="en-US" sz="2400" b="0" u="none" kern="1200" baseline="0" dirty="0" smtClean="0">
                          <a:solidFill>
                            <a:schemeClr val="bg1"/>
                          </a:solidFill>
                          <a:latin typeface="+mn-lt"/>
                          <a:ea typeface="+mn-ea"/>
                          <a:cs typeface="+mn-cs"/>
                        </a:rPr>
                        <a:t> teacher wrote the following problem on the board:</a:t>
                      </a:r>
                    </a:p>
                    <a:p>
                      <a:pPr algn="l" eaLnBrk="1" hangingPunct="1"/>
                      <a:endParaRPr lang="en-US" altLang="en-US" sz="2400" b="0" u="none" kern="1200" baseline="0" dirty="0" smtClean="0">
                        <a:solidFill>
                          <a:schemeClr val="bg1"/>
                        </a:solidFill>
                        <a:latin typeface="+mn-lt"/>
                        <a:ea typeface="+mn-ea"/>
                        <a:cs typeface="+mn-cs"/>
                      </a:endParaRPr>
                    </a:p>
                    <a:p>
                      <a:pPr algn="l" eaLnBrk="1" hangingPunct="1"/>
                      <a:r>
                        <a:rPr lang="en-US" altLang="en-US" sz="2400" b="0" u="none" kern="1200" baseline="0" dirty="0" smtClean="0">
                          <a:solidFill>
                            <a:schemeClr val="bg1"/>
                          </a:solidFill>
                          <a:latin typeface="+mn-lt"/>
                          <a:ea typeface="+mn-ea"/>
                          <a:cs typeface="+mn-cs"/>
                        </a:rPr>
                        <a:t>365 +                  = </a:t>
                      </a:r>
                      <a:r>
                        <a:rPr lang="en-US" altLang="en-US" sz="2400" b="0" u="none" kern="1200" baseline="0" dirty="0" smtClean="0">
                          <a:solidFill>
                            <a:schemeClr val="bg1"/>
                          </a:solidFill>
                          <a:latin typeface="+mn-lt"/>
                          <a:ea typeface="+mn-ea"/>
                          <a:cs typeface="+mn-cs"/>
                        </a:rPr>
                        <a:t>445</a:t>
                      </a:r>
                      <a:endParaRPr lang="en-US" altLang="en-US" sz="2400" b="0" u="none" kern="1200" baseline="0" dirty="0" smtClean="0">
                        <a:solidFill>
                          <a:schemeClr val="bg1"/>
                        </a:solidFill>
                        <a:latin typeface="+mn-lt"/>
                        <a:ea typeface="+mn-ea"/>
                        <a:cs typeface="+mn-cs"/>
                      </a:endParaRPr>
                    </a:p>
                    <a:p>
                      <a:pPr algn="l" eaLnBrk="1" hangingPunct="1"/>
                      <a:endParaRPr lang="en-US" altLang="en-US" sz="2400" b="0" u="none" kern="1200" baseline="0" dirty="0" smtClean="0">
                        <a:solidFill>
                          <a:schemeClr val="bg1"/>
                        </a:solidFill>
                        <a:latin typeface="+mn-lt"/>
                        <a:ea typeface="+mn-ea"/>
                        <a:cs typeface="+mn-cs"/>
                      </a:endParaRPr>
                    </a:p>
                    <a:p>
                      <a:pPr algn="l" eaLnBrk="1" hangingPunct="1"/>
                      <a:r>
                        <a:rPr lang="en-US" altLang="en-US" sz="2400" b="1" u="sng" kern="1200" baseline="0" dirty="0" smtClean="0">
                          <a:solidFill>
                            <a:schemeClr val="bg1"/>
                          </a:solidFill>
                          <a:latin typeface="+mn-lt"/>
                          <a:ea typeface="+mn-ea"/>
                          <a:cs typeface="+mn-cs"/>
                        </a:rPr>
                        <a:t>Part A</a:t>
                      </a:r>
                    </a:p>
                    <a:p>
                      <a:pPr algn="l" eaLnBrk="1" hangingPunct="1"/>
                      <a:r>
                        <a:rPr lang="en-US" altLang="en-US" sz="2400" b="0" u="none" kern="1200" baseline="0" dirty="0" smtClean="0">
                          <a:solidFill>
                            <a:schemeClr val="bg1"/>
                          </a:solidFill>
                          <a:latin typeface="+mn-lt"/>
                          <a:ea typeface="+mn-ea"/>
                          <a:cs typeface="+mn-cs"/>
                        </a:rPr>
                        <a:t>How can you use an open number line to solve for the missing number?</a:t>
                      </a:r>
                    </a:p>
                    <a:p>
                      <a:pPr algn="l" eaLnBrk="1" hangingPunct="1"/>
                      <a:endParaRPr lang="en-US" altLang="en-US" sz="2400" b="0" u="none" kern="1200" baseline="0" dirty="0" smtClean="0">
                        <a:solidFill>
                          <a:schemeClr val="bg1"/>
                        </a:solidFill>
                        <a:latin typeface="+mn-lt"/>
                        <a:ea typeface="+mn-ea"/>
                        <a:cs typeface="+mn-cs"/>
                      </a:endParaRPr>
                    </a:p>
                    <a:p>
                      <a:pPr algn="l" eaLnBrk="1" hangingPunct="1"/>
                      <a:r>
                        <a:rPr lang="en-US" altLang="en-US" sz="2400" b="1" u="sng" kern="1200" baseline="0" dirty="0" smtClean="0">
                          <a:solidFill>
                            <a:schemeClr val="bg1"/>
                          </a:solidFill>
                          <a:latin typeface="+mn-lt"/>
                          <a:ea typeface="+mn-ea"/>
                          <a:cs typeface="+mn-cs"/>
                        </a:rPr>
                        <a:t>Part B</a:t>
                      </a:r>
                    </a:p>
                    <a:p>
                      <a:pPr algn="l" eaLnBrk="1" hangingPunct="1"/>
                      <a:r>
                        <a:rPr lang="en-US" altLang="en-US" sz="2400" b="0" u="none" kern="1200" baseline="0" dirty="0" smtClean="0">
                          <a:solidFill>
                            <a:schemeClr val="bg1"/>
                          </a:solidFill>
                          <a:latin typeface="+mn-lt"/>
                          <a:ea typeface="+mn-ea"/>
                          <a:cs typeface="+mn-cs"/>
                        </a:rPr>
                        <a:t>Show a different strategy that can </a:t>
                      </a:r>
                      <a:r>
                        <a:rPr lang="en-US" altLang="en-US" sz="2400" b="0" u="none" kern="1200" baseline="0" dirty="0" smtClean="0">
                          <a:solidFill>
                            <a:schemeClr val="bg1"/>
                          </a:solidFill>
                          <a:latin typeface="+mn-lt"/>
                          <a:ea typeface="+mn-ea"/>
                          <a:cs typeface="+mn-cs"/>
                        </a:rPr>
                        <a:t>be used to find out if your answer is correct? </a:t>
                      </a:r>
                      <a:endParaRPr lang="en-US" altLang="en-US" sz="2400" b="0" u="none" kern="1200" dirty="0" smtClean="0">
                        <a:solidFill>
                          <a:schemeClr val="bg1"/>
                        </a:solidFill>
                        <a:latin typeface="+mn-lt"/>
                        <a:ea typeface="+mn-ea"/>
                        <a:cs typeface="+mn-cs"/>
                      </a:endParaRPr>
                    </a:p>
                  </a:txBody>
                  <a:tcPr marT="45723" marB="45723"/>
                </a:tc>
                <a:extLst>
                  <a:ext uri="{0D108BD9-81ED-4DB2-BD59-A6C34878D82A}">
                    <a16:rowId xmlns:a16="http://schemas.microsoft.com/office/drawing/2014/main" val="10000"/>
                  </a:ext>
                </a:extLst>
              </a:tr>
            </a:tbl>
          </a:graphicData>
        </a:graphic>
      </p:graphicFrame>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31F9CE-5B69-42B8-9764-35E84EB68EF5}" type="slidenum">
              <a:rPr kumimoji="0" lang="en-US" altLang="en-US" sz="1200" b="1" i="0" u="none" strike="noStrike" kern="1200" cap="none" spc="0" normalizeH="0" baseline="0" noProof="0" smtClean="0">
                <a:ln>
                  <a:noFill/>
                </a:ln>
                <a:solidFill>
                  <a:srgbClr val="FFFF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1" i="0" u="none" strike="noStrike" kern="1200" cap="none" spc="0" normalizeH="0" baseline="0" noProof="0">
              <a:ln>
                <a:noFill/>
              </a:ln>
              <a:solidFill>
                <a:srgbClr val="FFFF00"/>
              </a:solidFill>
              <a:effectLst/>
              <a:uLnTx/>
              <a:uFillTx/>
              <a:latin typeface="Calibri" panose="020F0502020204030204" pitchFamily="34" charset="0"/>
              <a:ea typeface="+mn-ea"/>
              <a:cs typeface="+mn-cs"/>
            </a:endParaRPr>
          </a:p>
        </p:txBody>
      </p:sp>
      <p:sp>
        <p:nvSpPr>
          <p:cNvPr id="8" name="Rectangle 7"/>
          <p:cNvSpPr/>
          <p:nvPr/>
        </p:nvSpPr>
        <p:spPr>
          <a:xfrm>
            <a:off x="7070503" y="2180018"/>
            <a:ext cx="755946" cy="3056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3296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8431210"/>
              </p:ext>
            </p:extLst>
          </p:nvPr>
        </p:nvGraphicFramePr>
        <p:xfrm>
          <a:off x="346841" y="283779"/>
          <a:ext cx="11603421" cy="6330380"/>
        </p:xfrm>
        <a:graphic>
          <a:graphicData uri="http://schemas.openxmlformats.org/drawingml/2006/table">
            <a:tbl>
              <a:tblPr firstRow="1" bandRow="1">
                <a:tableStyleId>{5C22544A-7EE6-4342-B048-85BDC9FD1C3A}</a:tableStyleId>
              </a:tblPr>
              <a:tblGrid>
                <a:gridCol w="11603421">
                  <a:extLst>
                    <a:ext uri="{9D8B030D-6E8A-4147-A177-3AD203B41FA5}">
                      <a16:colId xmlns:a16="http://schemas.microsoft.com/office/drawing/2014/main" val="20000"/>
                    </a:ext>
                  </a:extLst>
                </a:gridCol>
              </a:tblGrid>
              <a:tr h="633038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u="sng" baseline="0" dirty="0" smtClean="0">
                          <a:solidFill>
                            <a:srgbClr val="92D050"/>
                          </a:solidFill>
                          <a:latin typeface="+mj-lt"/>
                        </a:rPr>
                        <a:t>#7</a:t>
                      </a:r>
                      <a:endParaRPr lang="en-US" sz="2400" u="sng" baseline="0" dirty="0" smtClean="0">
                        <a:solidFill>
                          <a:srgbClr val="92D050"/>
                        </a:solidFill>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Hanna has dimes, nickels, and pennies.  The table shows the number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that she has of each type of coin.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u="none"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baseline="0" dirty="0" smtClean="0">
                          <a:latin typeface="+mj-lt"/>
                        </a:rPr>
                        <a:t>Part 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Hanna makes groups of coins that are worth 38 cents.  Describe one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possible group of coins Hanna could make that is worth 38 scents.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1" u="sng"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baseline="0" dirty="0" smtClean="0">
                          <a:latin typeface="+mj-lt"/>
                        </a:rPr>
                        <a:t>Part B</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Hanna’s grandmother gave her 3 dimes, 3 nickels, and 10 pennies.  Write a new table to show the number she has of each type of coin.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u="none"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baseline="0" dirty="0" smtClean="0">
                          <a:latin typeface="+mj-lt"/>
                        </a:rPr>
                        <a:t>Part C</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Hanna wants to take 53 cents to Walmart tomorrow.  What coin combination could she bring? Show your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Work and share your thinking.</a:t>
                      </a:r>
                      <a:endParaRPr lang="en-US" sz="2400" u="sng" baseline="0" dirty="0" smtClean="0">
                        <a:latin typeface="+mj-lt"/>
                      </a:endParaRPr>
                    </a:p>
                    <a:p>
                      <a:pPr marL="0" indent="0" algn="ctr">
                        <a:buFont typeface="Arial" panose="020B0604020202020204" pitchFamily="34" charset="0"/>
                        <a:buNone/>
                      </a:pPr>
                      <a:endParaRPr lang="en-US" altLang="en-US" sz="1200" b="0" i="0" u="none" baseline="0" dirty="0" smtClean="0">
                        <a:latin typeface="+mj-lt"/>
                      </a:endParaRPr>
                    </a:p>
                  </a:txBody>
                  <a:tcPr marT="45723" marB="45723"/>
                </a:tc>
                <a:extLst>
                  <a:ext uri="{0D108BD9-81ED-4DB2-BD59-A6C34878D82A}">
                    <a16:rowId xmlns:a16="http://schemas.microsoft.com/office/drawing/2014/main" val="10000"/>
                  </a:ext>
                </a:extLst>
              </a:tr>
            </a:tbl>
          </a:graphicData>
        </a:graphic>
      </p:graphicFrame>
      <p:sp>
        <p:nvSpPr>
          <p:cNvPr id="4" name="Arc 3"/>
          <p:cNvSpPr/>
          <p:nvPr/>
        </p:nvSpPr>
        <p:spPr>
          <a:xfrm>
            <a:off x="6029325" y="2333625"/>
            <a:ext cx="1323975" cy="108585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1" name="Table 20"/>
          <p:cNvGraphicFramePr>
            <a:graphicFrameLocks noGrp="1"/>
          </p:cNvGraphicFramePr>
          <p:nvPr>
            <p:extLst>
              <p:ext uri="{D42A27DB-BD31-4B8C-83A1-F6EECF244321}">
                <p14:modId xmlns:p14="http://schemas.microsoft.com/office/powerpoint/2010/main" val="1450937809"/>
              </p:ext>
            </p:extLst>
          </p:nvPr>
        </p:nvGraphicFramePr>
        <p:xfrm>
          <a:off x="9525037" y="433398"/>
          <a:ext cx="1936494" cy="2871587"/>
        </p:xfrm>
        <a:graphic>
          <a:graphicData uri="http://schemas.openxmlformats.org/drawingml/2006/table">
            <a:tbl>
              <a:tblPr firstRow="1" bandRow="1">
                <a:tableStyleId>{69CF1AB2-1976-4502-BF36-3FF5EA218861}</a:tableStyleId>
              </a:tblPr>
              <a:tblGrid>
                <a:gridCol w="1023924">
                  <a:extLst>
                    <a:ext uri="{9D8B030D-6E8A-4147-A177-3AD203B41FA5}">
                      <a16:colId xmlns:a16="http://schemas.microsoft.com/office/drawing/2014/main" val="20000"/>
                    </a:ext>
                  </a:extLst>
                </a:gridCol>
                <a:gridCol w="912570">
                  <a:extLst>
                    <a:ext uri="{9D8B030D-6E8A-4147-A177-3AD203B41FA5}">
                      <a16:colId xmlns:a16="http://schemas.microsoft.com/office/drawing/2014/main" val="20001"/>
                    </a:ext>
                  </a:extLst>
                </a:gridCol>
              </a:tblGrid>
              <a:tr h="861476">
                <a:tc>
                  <a:txBody>
                    <a:bodyPr/>
                    <a:lstStyle/>
                    <a:p>
                      <a:r>
                        <a:rPr lang="en-US" sz="1600" dirty="0" smtClean="0"/>
                        <a:t>Coins</a:t>
                      </a:r>
                      <a:endParaRPr lang="en-US" sz="1600" dirty="0"/>
                    </a:p>
                  </a:txBody>
                  <a:tcPr/>
                </a:tc>
                <a:tc>
                  <a:txBody>
                    <a:bodyPr/>
                    <a:lstStyle/>
                    <a:p>
                      <a:r>
                        <a:rPr lang="en-US" sz="1600" dirty="0" smtClean="0"/>
                        <a:t>Number of Coins</a:t>
                      </a:r>
                      <a:endParaRPr lang="en-US" sz="1600" dirty="0"/>
                    </a:p>
                  </a:txBody>
                  <a:tcPr/>
                </a:tc>
                <a:extLst>
                  <a:ext uri="{0D108BD9-81ED-4DB2-BD59-A6C34878D82A}">
                    <a16:rowId xmlns:a16="http://schemas.microsoft.com/office/drawing/2014/main" val="10000"/>
                  </a:ext>
                </a:extLst>
              </a:tr>
              <a:tr h="533295">
                <a:tc>
                  <a:txBody>
                    <a:bodyPr/>
                    <a:lstStyle/>
                    <a:p>
                      <a:r>
                        <a:rPr lang="en-US" sz="2000" dirty="0" smtClean="0"/>
                        <a:t>Dimes</a:t>
                      </a:r>
                      <a:endParaRPr lang="en-US" sz="2000" dirty="0"/>
                    </a:p>
                  </a:txBody>
                  <a:tcPr/>
                </a:tc>
                <a:tc>
                  <a:txBody>
                    <a:bodyPr/>
                    <a:lstStyle/>
                    <a:p>
                      <a:r>
                        <a:rPr lang="en-US" sz="2000" dirty="0" smtClean="0"/>
                        <a:t>10</a:t>
                      </a:r>
                      <a:endParaRPr lang="en-US" sz="2000" dirty="0"/>
                    </a:p>
                  </a:txBody>
                  <a:tcPr/>
                </a:tc>
                <a:extLst>
                  <a:ext uri="{0D108BD9-81ED-4DB2-BD59-A6C34878D82A}">
                    <a16:rowId xmlns:a16="http://schemas.microsoft.com/office/drawing/2014/main" val="10001"/>
                  </a:ext>
                </a:extLst>
              </a:tr>
              <a:tr h="533295">
                <a:tc>
                  <a:txBody>
                    <a:bodyPr/>
                    <a:lstStyle/>
                    <a:p>
                      <a:r>
                        <a:rPr lang="en-US" sz="2000" dirty="0" smtClean="0"/>
                        <a:t>Nickels</a:t>
                      </a:r>
                      <a:endParaRPr lang="en-US" sz="2000" dirty="0"/>
                    </a:p>
                  </a:txBody>
                  <a:tcPr/>
                </a:tc>
                <a:tc>
                  <a:txBody>
                    <a:bodyPr/>
                    <a:lstStyle/>
                    <a:p>
                      <a:r>
                        <a:rPr lang="en-US" sz="2000" dirty="0" smtClean="0"/>
                        <a:t>20</a:t>
                      </a:r>
                      <a:endParaRPr lang="en-US" sz="2000" dirty="0"/>
                    </a:p>
                  </a:txBody>
                  <a:tcPr/>
                </a:tc>
                <a:extLst>
                  <a:ext uri="{0D108BD9-81ED-4DB2-BD59-A6C34878D82A}">
                    <a16:rowId xmlns:a16="http://schemas.microsoft.com/office/drawing/2014/main" val="10002"/>
                  </a:ext>
                </a:extLst>
              </a:tr>
              <a:tr h="943521">
                <a:tc>
                  <a:txBody>
                    <a:bodyPr/>
                    <a:lstStyle/>
                    <a:p>
                      <a:r>
                        <a:rPr lang="en-US" sz="2000" dirty="0" smtClean="0"/>
                        <a:t>Pennies</a:t>
                      </a:r>
                      <a:endParaRPr lang="en-US" sz="2000" dirty="0"/>
                    </a:p>
                  </a:txBody>
                  <a:tcPr/>
                </a:tc>
                <a:tc>
                  <a:txBody>
                    <a:bodyPr/>
                    <a:lstStyle/>
                    <a:p>
                      <a:r>
                        <a:rPr lang="en-US" sz="2000" dirty="0" smtClean="0"/>
                        <a:t>30</a:t>
                      </a:r>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83474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18101612"/>
              </p:ext>
            </p:extLst>
          </p:nvPr>
        </p:nvGraphicFramePr>
        <p:xfrm>
          <a:off x="380011" y="244699"/>
          <a:ext cx="11303990" cy="6488610"/>
        </p:xfrm>
        <a:graphic>
          <a:graphicData uri="http://schemas.openxmlformats.org/drawingml/2006/table">
            <a:tbl>
              <a:tblPr firstRow="1" bandRow="1">
                <a:tableStyleId>{5C22544A-7EE6-4342-B048-85BDC9FD1C3A}</a:tableStyleId>
              </a:tblPr>
              <a:tblGrid>
                <a:gridCol w="5651997">
                  <a:extLst>
                    <a:ext uri="{9D8B030D-6E8A-4147-A177-3AD203B41FA5}">
                      <a16:colId xmlns:a16="http://schemas.microsoft.com/office/drawing/2014/main" val="20000"/>
                    </a:ext>
                  </a:extLst>
                </a:gridCol>
                <a:gridCol w="5651993">
                  <a:extLst>
                    <a:ext uri="{9D8B030D-6E8A-4147-A177-3AD203B41FA5}">
                      <a16:colId xmlns:a16="http://schemas.microsoft.com/office/drawing/2014/main" val="20001"/>
                    </a:ext>
                  </a:extLst>
                </a:gridCol>
              </a:tblGrid>
              <a:tr h="648861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2000" b="1" u="sng" dirty="0" smtClean="0">
                          <a:solidFill>
                            <a:schemeClr val="bg1"/>
                          </a:solidFill>
                          <a:latin typeface="+mj-lt"/>
                        </a:rPr>
                        <a:t>#8</a:t>
                      </a:r>
                      <a:endParaRPr lang="en-US" sz="2000" u="sng"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u="none" kern="1200" baseline="0" dirty="0" smtClean="0">
                          <a:solidFill>
                            <a:schemeClr val="bg1"/>
                          </a:solidFill>
                          <a:latin typeface="+mn-lt"/>
                          <a:ea typeface="+mn-ea"/>
                          <a:cs typeface="+mn-cs"/>
                        </a:rPr>
                        <a:t>Marco has been saving money in his piggy bank.  So far he has 73 cents.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u="sng" kern="1200" baseline="0" dirty="0" smtClean="0">
                          <a:solidFill>
                            <a:schemeClr val="bg1"/>
                          </a:solidFill>
                          <a:latin typeface="+mn-lt"/>
                          <a:ea typeface="+mn-ea"/>
                          <a:cs typeface="+mn-cs"/>
                        </a:rPr>
                        <a:t>Part 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u="none" kern="1200" baseline="0" dirty="0" smtClean="0">
                          <a:solidFill>
                            <a:schemeClr val="bg1"/>
                          </a:solidFill>
                          <a:latin typeface="+mn-lt"/>
                          <a:ea typeface="+mn-ea"/>
                          <a:cs typeface="+mn-cs"/>
                        </a:rPr>
                        <a:t>Write down a combination of coins that Marco could have.  You must use at least 2 different coins.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u="sng" kern="1200" baseline="0" dirty="0" smtClean="0">
                          <a:solidFill>
                            <a:schemeClr val="bg1"/>
                          </a:solidFill>
                          <a:latin typeface="+mn-lt"/>
                          <a:ea typeface="+mn-ea"/>
                          <a:cs typeface="+mn-cs"/>
                        </a:rPr>
                        <a:t>Part B</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u="none" kern="1200" baseline="0" dirty="0" smtClean="0">
                          <a:solidFill>
                            <a:schemeClr val="bg1"/>
                          </a:solidFill>
                          <a:latin typeface="+mn-lt"/>
                          <a:ea typeface="+mn-ea"/>
                          <a:cs typeface="+mn-cs"/>
                        </a:rPr>
                        <a:t>Marco wants to use his money to buy pencils for school.  How many pencils could he buy if they cost ten cents each?</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u="sng" kern="1200" baseline="0" dirty="0" smtClean="0">
                          <a:solidFill>
                            <a:schemeClr val="bg1"/>
                          </a:solidFill>
                          <a:latin typeface="+mn-lt"/>
                          <a:ea typeface="+mn-ea"/>
                          <a:cs typeface="+mn-cs"/>
                        </a:rPr>
                        <a:t>Part C</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u="none" kern="1200" baseline="0" dirty="0" smtClean="0">
                          <a:solidFill>
                            <a:schemeClr val="bg1"/>
                          </a:solidFill>
                          <a:latin typeface="+mn-lt"/>
                          <a:ea typeface="+mn-ea"/>
                          <a:cs typeface="+mn-cs"/>
                        </a:rPr>
                        <a:t>Marco decided to save his money until he has 100 cents.  What much does he need to save to reach 100 cents?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u="none" kern="1200" baseline="0" dirty="0" smtClean="0">
                        <a:solidFill>
                          <a:schemeClr val="bg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u="sng" kern="1200" baseline="0" dirty="0" smtClean="0">
                          <a:solidFill>
                            <a:schemeClr val="bg1"/>
                          </a:solidFill>
                          <a:latin typeface="+mn-lt"/>
                          <a:ea typeface="+mn-ea"/>
                          <a:cs typeface="+mn-cs"/>
                        </a:rPr>
                        <a:t>Part 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u="none" kern="1200" baseline="0" dirty="0" smtClean="0">
                          <a:solidFill>
                            <a:schemeClr val="bg1"/>
                          </a:solidFill>
                          <a:latin typeface="+mn-lt"/>
                          <a:ea typeface="+mn-ea"/>
                          <a:cs typeface="+mn-cs"/>
                        </a:rPr>
                        <a:t>Is 100 cents the same as $1.00?  Explain and show your work.</a:t>
                      </a:r>
                    </a:p>
                  </a:txBody>
                  <a:tcPr marT="45723" marB="45723"/>
                </a:tc>
                <a:tc>
                  <a:txBody>
                    <a:bodyPr/>
                    <a:lstStyle/>
                    <a:p>
                      <a:pPr algn="l" eaLnBrk="1" hangingPunct="1"/>
                      <a:r>
                        <a:rPr lang="en-US" altLang="en-US" sz="2000" b="1" u="sng" kern="1200" dirty="0" smtClean="0">
                          <a:solidFill>
                            <a:schemeClr val="bg1"/>
                          </a:solidFill>
                          <a:latin typeface="+mn-lt"/>
                          <a:ea typeface="+mn-ea"/>
                          <a:cs typeface="+mn-cs"/>
                        </a:rPr>
                        <a:t>#9</a:t>
                      </a:r>
                      <a:endParaRPr lang="en-US" altLang="en-US" sz="2000" b="1" u="sng" kern="1200" dirty="0" smtClean="0">
                        <a:solidFill>
                          <a:schemeClr val="bg1"/>
                        </a:solidFill>
                        <a:latin typeface="+mn-lt"/>
                        <a:ea typeface="+mn-ea"/>
                        <a:cs typeface="+mn-cs"/>
                      </a:endParaRPr>
                    </a:p>
                    <a:p>
                      <a:pPr algn="l" eaLnBrk="1" hangingPunct="1"/>
                      <a:endParaRPr lang="en-US" sz="2000" b="0" u="none" kern="1200" baseline="0" dirty="0" smtClean="0">
                        <a:solidFill>
                          <a:schemeClr val="bg1"/>
                        </a:solidFill>
                        <a:latin typeface="+mn-lt"/>
                        <a:ea typeface="+mn-ea"/>
                        <a:cs typeface="+mn-cs"/>
                      </a:endParaRPr>
                    </a:p>
                    <a:p>
                      <a:pPr algn="l" eaLnBrk="1" hangingPunct="1"/>
                      <a:r>
                        <a:rPr lang="en-US" sz="2400" b="0" u="none" kern="1200" baseline="0" dirty="0" err="1" smtClean="0">
                          <a:solidFill>
                            <a:schemeClr val="bg1"/>
                          </a:solidFill>
                          <a:latin typeface="+mn-lt"/>
                          <a:ea typeface="+mn-ea"/>
                          <a:cs typeface="+mn-cs"/>
                        </a:rPr>
                        <a:t>Leena’s</a:t>
                      </a:r>
                      <a:r>
                        <a:rPr lang="en-US" sz="2400" b="0" u="none" kern="1200" baseline="0" dirty="0" smtClean="0">
                          <a:solidFill>
                            <a:schemeClr val="bg1"/>
                          </a:solidFill>
                          <a:latin typeface="+mn-lt"/>
                          <a:ea typeface="+mn-ea"/>
                          <a:cs typeface="+mn-cs"/>
                        </a:rPr>
                        <a:t> teacher writes the following math problem on the board.</a:t>
                      </a:r>
                    </a:p>
                    <a:p>
                      <a:pPr algn="l" eaLnBrk="1" hangingPunct="1"/>
                      <a:r>
                        <a:rPr lang="en-US" sz="2400" b="0" u="none" kern="1200" baseline="0" dirty="0" smtClean="0">
                          <a:solidFill>
                            <a:schemeClr val="bg1"/>
                          </a:solidFill>
                          <a:latin typeface="+mn-lt"/>
                          <a:ea typeface="+mn-ea"/>
                          <a:cs typeface="+mn-cs"/>
                        </a:rPr>
                        <a:t>                                  64 + 32=</a:t>
                      </a:r>
                    </a:p>
                    <a:p>
                      <a:pPr algn="l" eaLnBrk="1" hangingPunct="1"/>
                      <a:endParaRPr lang="en-US" sz="2400" b="0" u="none" kern="1200" baseline="0" dirty="0" smtClean="0">
                        <a:solidFill>
                          <a:schemeClr val="bg1"/>
                        </a:solidFill>
                        <a:latin typeface="+mn-lt"/>
                        <a:ea typeface="+mn-ea"/>
                        <a:cs typeface="+mn-cs"/>
                      </a:endParaRPr>
                    </a:p>
                    <a:p>
                      <a:pPr algn="l" eaLnBrk="1" hangingPunct="1"/>
                      <a:r>
                        <a:rPr lang="en-US" sz="2000" b="1" u="sng" kern="1200" baseline="0" dirty="0" smtClean="0">
                          <a:solidFill>
                            <a:schemeClr val="bg1"/>
                          </a:solidFill>
                          <a:latin typeface="+mn-lt"/>
                          <a:ea typeface="+mn-ea"/>
                          <a:cs typeface="+mn-cs"/>
                        </a:rPr>
                        <a:t>Part A</a:t>
                      </a:r>
                    </a:p>
                    <a:p>
                      <a:pPr algn="l" eaLnBrk="1" hangingPunct="1"/>
                      <a:r>
                        <a:rPr lang="en-US" sz="2000" b="0" u="none" kern="1200" baseline="0" dirty="0" smtClean="0">
                          <a:solidFill>
                            <a:schemeClr val="bg1"/>
                          </a:solidFill>
                          <a:latin typeface="+mn-lt"/>
                          <a:ea typeface="+mn-ea"/>
                          <a:cs typeface="+mn-cs"/>
                        </a:rPr>
                        <a:t>Could she solve the problem by writing 60+30+4+2?  Explain your thinking and show your work?</a:t>
                      </a:r>
                    </a:p>
                    <a:p>
                      <a:pPr algn="l" eaLnBrk="1" hangingPunct="1"/>
                      <a:endParaRPr lang="en-US" sz="2000" b="1" u="sng" kern="1200" baseline="0" dirty="0" smtClean="0">
                        <a:solidFill>
                          <a:schemeClr val="bg1"/>
                        </a:solidFill>
                        <a:latin typeface="+mn-lt"/>
                        <a:ea typeface="+mn-ea"/>
                        <a:cs typeface="+mn-cs"/>
                      </a:endParaRPr>
                    </a:p>
                    <a:p>
                      <a:pPr algn="l" eaLnBrk="1" hangingPunct="1"/>
                      <a:r>
                        <a:rPr lang="en-US" sz="2000" b="1" u="sng" kern="1200" baseline="0" dirty="0" smtClean="0">
                          <a:solidFill>
                            <a:schemeClr val="bg1"/>
                          </a:solidFill>
                          <a:latin typeface="+mn-lt"/>
                          <a:ea typeface="+mn-ea"/>
                          <a:cs typeface="+mn-cs"/>
                        </a:rPr>
                        <a:t>Part B</a:t>
                      </a:r>
                    </a:p>
                    <a:p>
                      <a:pPr algn="l" eaLnBrk="1" hangingPunct="1"/>
                      <a:r>
                        <a:rPr lang="en-US" sz="2000" b="0" u="none" kern="1200" baseline="0" dirty="0" smtClean="0">
                          <a:solidFill>
                            <a:schemeClr val="bg1"/>
                          </a:solidFill>
                          <a:latin typeface="+mn-lt"/>
                          <a:ea typeface="+mn-ea"/>
                          <a:cs typeface="+mn-cs"/>
                        </a:rPr>
                        <a:t>Her friend </a:t>
                      </a:r>
                      <a:r>
                        <a:rPr lang="en-US" sz="2000" b="0" u="none" kern="1200" baseline="0" dirty="0" err="1" smtClean="0">
                          <a:solidFill>
                            <a:schemeClr val="bg1"/>
                          </a:solidFill>
                          <a:latin typeface="+mn-lt"/>
                          <a:ea typeface="+mn-ea"/>
                          <a:cs typeface="+mn-cs"/>
                        </a:rPr>
                        <a:t>Jadiah</a:t>
                      </a:r>
                      <a:r>
                        <a:rPr lang="en-US" sz="2000" b="0" u="none" kern="1200" baseline="0" dirty="0" smtClean="0">
                          <a:solidFill>
                            <a:schemeClr val="bg1"/>
                          </a:solidFill>
                          <a:latin typeface="+mn-lt"/>
                          <a:ea typeface="+mn-ea"/>
                          <a:cs typeface="+mn-cs"/>
                        </a:rPr>
                        <a:t> said the answer was 32. Can you recognize where she made her mistake? Share your thinking.</a:t>
                      </a:r>
                    </a:p>
                    <a:p>
                      <a:pPr algn="l" eaLnBrk="1" hangingPunct="1"/>
                      <a:endParaRPr lang="en-US" sz="2000" b="0" u="none" kern="1200" baseline="0" dirty="0" smtClean="0">
                        <a:solidFill>
                          <a:schemeClr val="bg1"/>
                        </a:solidFill>
                        <a:latin typeface="+mn-lt"/>
                        <a:ea typeface="+mn-ea"/>
                        <a:cs typeface="+mn-cs"/>
                      </a:endParaRPr>
                    </a:p>
                    <a:p>
                      <a:pPr algn="l" eaLnBrk="1" hangingPunct="1"/>
                      <a:r>
                        <a:rPr lang="en-US" sz="2000" b="1" u="sng" kern="1200" baseline="0" dirty="0" smtClean="0">
                          <a:solidFill>
                            <a:schemeClr val="bg1"/>
                          </a:solidFill>
                          <a:latin typeface="+mn-lt"/>
                          <a:ea typeface="+mn-ea"/>
                          <a:cs typeface="+mn-cs"/>
                        </a:rPr>
                        <a:t>Part C</a:t>
                      </a:r>
                    </a:p>
                    <a:p>
                      <a:pPr algn="l" eaLnBrk="1" hangingPunct="1"/>
                      <a:r>
                        <a:rPr lang="en-US" sz="2000" b="0" u="none" kern="1200" baseline="0" dirty="0" smtClean="0">
                          <a:solidFill>
                            <a:schemeClr val="bg1"/>
                          </a:solidFill>
                          <a:latin typeface="+mn-lt"/>
                          <a:ea typeface="+mn-ea"/>
                          <a:cs typeface="+mn-cs"/>
                        </a:rPr>
                        <a:t>How could you use rods and cubes to illustrate this math sentence?</a:t>
                      </a:r>
                      <a:endParaRPr lang="en-US" sz="2400" b="0" u="none" kern="1200" baseline="0" dirty="0" smtClean="0">
                        <a:solidFill>
                          <a:schemeClr val="bg1"/>
                        </a:solidFill>
                        <a:latin typeface="Calibri" panose="020F0502020204030204" pitchFamily="34" charset="0"/>
                        <a:ea typeface="+mn-ea"/>
                        <a:cs typeface="+mn-cs"/>
                      </a:endParaRPr>
                    </a:p>
                  </a:txBody>
                  <a:tcPr marT="45723" marB="45723"/>
                </a:tc>
                <a:extLst>
                  <a:ext uri="{0D108BD9-81ED-4DB2-BD59-A6C34878D82A}">
                    <a16:rowId xmlns:a16="http://schemas.microsoft.com/office/drawing/2014/main" val="10000"/>
                  </a:ext>
                </a:extLst>
              </a:tr>
            </a:tbl>
          </a:graphicData>
        </a:graphic>
      </p:graphicFrame>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31F9CE-5B69-42B8-9764-35E84EB68EF5}" type="slidenum">
              <a:rPr kumimoji="0" lang="en-US" altLang="en-US" sz="1200" b="1" i="0" u="none" strike="noStrike" kern="1200" cap="none" spc="0" normalizeH="0" baseline="0" noProof="0" smtClean="0">
                <a:ln>
                  <a:noFill/>
                </a:ln>
                <a:solidFill>
                  <a:srgbClr val="FFFF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1" i="0" u="none" strike="noStrike" kern="1200" cap="none" spc="0" normalizeH="0" baseline="0" noProof="0">
              <a:ln>
                <a:noFill/>
              </a:ln>
              <a:solidFill>
                <a:srgbClr val="FFFF00"/>
              </a:solidFill>
              <a:effectLst/>
              <a:uLnTx/>
              <a:uFillTx/>
              <a:latin typeface="Calibri" panose="020F0502020204030204" pitchFamily="34" charset="0"/>
              <a:ea typeface="+mn-ea"/>
              <a:cs typeface="+mn-cs"/>
            </a:endParaRPr>
          </a:p>
        </p:txBody>
      </p:sp>
      <p:pic>
        <p:nvPicPr>
          <p:cNvPr id="8" name="Picture 7"/>
          <p:cNvPicPr>
            <a:picLocks noChangeAspect="1"/>
          </p:cNvPicPr>
          <p:nvPr/>
        </p:nvPicPr>
        <p:blipFill>
          <a:blip r:embed="rId2"/>
          <a:stretch>
            <a:fillRect/>
          </a:stretch>
        </p:blipFill>
        <p:spPr>
          <a:xfrm>
            <a:off x="3155324" y="947794"/>
            <a:ext cx="1593944" cy="1192671"/>
          </a:xfrm>
          <a:prstGeom prst="rect">
            <a:avLst/>
          </a:prstGeom>
        </p:spPr>
      </p:pic>
    </p:spTree>
    <p:extLst>
      <p:ext uri="{BB962C8B-B14F-4D97-AF65-F5344CB8AC3E}">
        <p14:creationId xmlns:p14="http://schemas.microsoft.com/office/powerpoint/2010/main" val="2656177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6182931"/>
              </p:ext>
            </p:extLst>
          </p:nvPr>
        </p:nvGraphicFramePr>
        <p:xfrm>
          <a:off x="283779" y="283779"/>
          <a:ext cx="11332965" cy="6194293"/>
        </p:xfrm>
        <a:graphic>
          <a:graphicData uri="http://schemas.openxmlformats.org/drawingml/2006/table">
            <a:tbl>
              <a:tblPr firstRow="1" bandRow="1">
                <a:tableStyleId>{5C22544A-7EE6-4342-B048-85BDC9FD1C3A}</a:tableStyleId>
              </a:tblPr>
              <a:tblGrid>
                <a:gridCol w="11332965">
                  <a:extLst>
                    <a:ext uri="{9D8B030D-6E8A-4147-A177-3AD203B41FA5}">
                      <a16:colId xmlns:a16="http://schemas.microsoft.com/office/drawing/2014/main" val="20000"/>
                    </a:ext>
                  </a:extLst>
                </a:gridCol>
              </a:tblGrid>
              <a:tr h="6194293">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u="sng" baseline="0" dirty="0" smtClean="0">
                          <a:solidFill>
                            <a:srgbClr val="92D050"/>
                          </a:solidFill>
                          <a:latin typeface="+mj-lt"/>
                        </a:rPr>
                        <a:t>#10</a:t>
                      </a:r>
                      <a:endParaRPr lang="en-US" sz="2800" u="sng" baseline="0" dirty="0" smtClean="0">
                        <a:solidFill>
                          <a:srgbClr val="92D050"/>
                        </a:solidFill>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Two sides of a piece of paper are 13 inches long.  The other two sides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are 8 inches long.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u="none"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baseline="0" dirty="0" smtClean="0">
                          <a:latin typeface="+mj-lt"/>
                        </a:rPr>
                        <a:t>Part 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What is the distance around the piece of paper?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u="sng"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baseline="0" dirty="0" smtClean="0">
                          <a:latin typeface="+mj-lt"/>
                        </a:rPr>
                        <a:t>Part B</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If there were two pieces of paper that were side by side, what would the total distance be?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baseline="0" dirty="0" smtClean="0">
                          <a:latin typeface="+mj-lt"/>
                        </a:rPr>
                        <a:t>Part C</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If you took the one sheet of paper and folded it equally into 4 parts, what fraction would represent one of the parts?</a:t>
                      </a:r>
                    </a:p>
                    <a:p>
                      <a:pPr marL="0" indent="0" algn="ctr">
                        <a:buFont typeface="Arial" panose="020B0604020202020204" pitchFamily="34" charset="0"/>
                        <a:buNone/>
                      </a:pPr>
                      <a:r>
                        <a:rPr lang="en-US" altLang="en-US" sz="1200" b="0" i="0" u="none" baseline="0" dirty="0" smtClean="0">
                          <a:latin typeface="+mj-lt"/>
                        </a:rPr>
                        <a:t> </a:t>
                      </a:r>
                    </a:p>
                  </a:txBody>
                  <a:tcPr marT="45723" marB="45723"/>
                </a:tc>
                <a:extLst>
                  <a:ext uri="{0D108BD9-81ED-4DB2-BD59-A6C34878D82A}">
                    <a16:rowId xmlns:a16="http://schemas.microsoft.com/office/drawing/2014/main" val="10000"/>
                  </a:ext>
                </a:extLst>
              </a:tr>
            </a:tbl>
          </a:graphicData>
        </a:graphic>
      </p:graphicFrame>
      <p:sp>
        <p:nvSpPr>
          <p:cNvPr id="4" name="Arc 3"/>
          <p:cNvSpPr/>
          <p:nvPr/>
        </p:nvSpPr>
        <p:spPr>
          <a:xfrm>
            <a:off x="6029325" y="2333625"/>
            <a:ext cx="1323975" cy="108585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9468530" y="773257"/>
            <a:ext cx="1876425" cy="2428875"/>
          </a:xfrm>
          <a:prstGeom prst="rect">
            <a:avLst/>
          </a:prstGeom>
        </p:spPr>
      </p:pic>
      <p:sp>
        <p:nvSpPr>
          <p:cNvPr id="5" name="Title 4"/>
          <p:cNvSpPr>
            <a:spLocks noGrp="1"/>
          </p:cNvSpPr>
          <p:nvPr>
            <p:ph type="ctrTitle"/>
          </p:nvPr>
        </p:nvSpPr>
        <p:spPr/>
        <p:txBody>
          <a:bodyPr/>
          <a:lstStyle/>
          <a:p>
            <a:endParaRPr lang="en-US"/>
          </a:p>
        </p:txBody>
      </p:sp>
    </p:spTree>
    <p:extLst>
      <p:ext uri="{BB962C8B-B14F-4D97-AF65-F5344CB8AC3E}">
        <p14:creationId xmlns:p14="http://schemas.microsoft.com/office/powerpoint/2010/main" val="1406343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16778835"/>
              </p:ext>
            </p:extLst>
          </p:nvPr>
        </p:nvGraphicFramePr>
        <p:xfrm>
          <a:off x="315310" y="274638"/>
          <a:ext cx="11666893" cy="6338888"/>
        </p:xfrm>
        <a:graphic>
          <a:graphicData uri="http://schemas.openxmlformats.org/drawingml/2006/table">
            <a:tbl>
              <a:tblPr firstRow="1" bandRow="1">
                <a:tableStyleId>{5C22544A-7EE6-4342-B048-85BDC9FD1C3A}</a:tableStyleId>
              </a:tblPr>
              <a:tblGrid>
                <a:gridCol w="5175246">
                  <a:extLst>
                    <a:ext uri="{9D8B030D-6E8A-4147-A177-3AD203B41FA5}">
                      <a16:colId xmlns:a16="http://schemas.microsoft.com/office/drawing/2014/main" val="20000"/>
                    </a:ext>
                  </a:extLst>
                </a:gridCol>
                <a:gridCol w="6491647">
                  <a:extLst>
                    <a:ext uri="{9D8B030D-6E8A-4147-A177-3AD203B41FA5}">
                      <a16:colId xmlns:a16="http://schemas.microsoft.com/office/drawing/2014/main" val="20001"/>
                    </a:ext>
                  </a:extLst>
                </a:gridCol>
              </a:tblGrid>
              <a:tr h="6338888">
                <a:tc>
                  <a:txBody>
                    <a:bodyPr/>
                    <a:lstStyle/>
                    <a:p>
                      <a:pPr algn="l" eaLnBrk="1" hangingPunct="1"/>
                      <a:r>
                        <a:rPr lang="en-US" altLang="en-US" sz="2400" b="1" u="sng" dirty="0" smtClean="0">
                          <a:solidFill>
                            <a:srgbClr val="92D050"/>
                          </a:solidFill>
                          <a:latin typeface="+mj-lt"/>
                        </a:rPr>
                        <a:t>#11</a:t>
                      </a:r>
                      <a:endParaRPr lang="en-US" sz="2400" b="1" i="0" u="sng" kern="1200" baseline="0" dirty="0" smtClean="0">
                        <a:solidFill>
                          <a:srgbClr val="92D050"/>
                        </a:solidFill>
                        <a:effectLst/>
                        <a:latin typeface="+mn-lt"/>
                        <a:ea typeface="+mn-ea"/>
                        <a:cs typeface="+mn-cs"/>
                      </a:endParaRPr>
                    </a:p>
                    <a:p>
                      <a:pPr algn="l" eaLnBrk="1" hangingPunct="1"/>
                      <a:r>
                        <a:rPr lang="en-US" altLang="en-US" sz="2400" b="0" u="none" baseline="0" dirty="0" smtClean="0">
                          <a:latin typeface="+mj-lt"/>
                        </a:rPr>
                        <a:t>Lisa asked 3 friends how many baby teeth they had lost.  Each friend had lost 7 teeth.</a:t>
                      </a:r>
                    </a:p>
                    <a:p>
                      <a:pPr algn="l" eaLnBrk="1" hangingPunct="1"/>
                      <a:r>
                        <a:rPr lang="en-US" altLang="en-US" sz="2400" b="1" u="sng" baseline="0" dirty="0" smtClean="0">
                          <a:latin typeface="+mj-lt"/>
                        </a:rPr>
                        <a:t> Part A</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u="none" baseline="0" dirty="0" smtClean="0">
                          <a:latin typeface="+mj-lt"/>
                        </a:rPr>
                        <a:t>How many teeth had Lisa’s friends lost in all? Show your thinking.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400" b="0" u="none" baseline="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u="none" baseline="0" dirty="0" smtClean="0">
                          <a:latin typeface="+mj-lt"/>
                        </a:rPr>
                        <a:t>Lisa counted her own teeth.  She has 12 teeth on top and the same number of teeth on the bottom.</a:t>
                      </a:r>
                    </a:p>
                    <a:p>
                      <a:pPr algn="l" eaLnBrk="1" hangingPunct="1"/>
                      <a:r>
                        <a:rPr lang="en-US" altLang="en-US" sz="2400" b="1" u="sng" baseline="0" dirty="0" smtClean="0">
                          <a:latin typeface="+mj-lt"/>
                        </a:rPr>
                        <a:t>Part B</a:t>
                      </a:r>
                    </a:p>
                    <a:p>
                      <a:pPr algn="l" eaLnBrk="1" hangingPunct="1"/>
                      <a:r>
                        <a:rPr lang="en-US" altLang="en-US" sz="2400" b="0" u="none" baseline="0" dirty="0" smtClean="0">
                          <a:latin typeface="+mj-lt"/>
                        </a:rPr>
                        <a:t> What strategy could you use to find out how many teeth Lisa has in all?  Show your thinking.</a:t>
                      </a:r>
                      <a:endParaRPr lang="en-US" altLang="en-US" sz="2400" dirty="0" smtClean="0">
                        <a:latin typeface="+mj-lt"/>
                      </a:endParaRPr>
                    </a:p>
                  </a:txBody>
                  <a:tcPr marT="45725" marB="45725"/>
                </a:tc>
                <a:tc>
                  <a:txBody>
                    <a:bodyPr/>
                    <a:lstStyle/>
                    <a:p>
                      <a:pPr algn="l" eaLnBrk="1" hangingPunct="1"/>
                      <a:r>
                        <a:rPr lang="en-US" altLang="en-US" sz="2400" b="0" u="sng" kern="1200" dirty="0" smtClean="0">
                          <a:solidFill>
                            <a:srgbClr val="92D050"/>
                          </a:solidFill>
                          <a:latin typeface="+mn-lt"/>
                          <a:ea typeface="+mn-ea"/>
                          <a:cs typeface="+mn-cs"/>
                        </a:rPr>
                        <a:t>#12</a:t>
                      </a:r>
                      <a:endParaRPr lang="en-US" altLang="en-US" sz="2400" b="0" u="sng" kern="1200" dirty="0" smtClean="0">
                        <a:solidFill>
                          <a:srgbClr val="92D05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aseline="0" dirty="0" smtClean="0">
                          <a:latin typeface="+mj-lt"/>
                        </a:rPr>
                        <a:t>Angeline is going to make clay. The bar graph shows the ingredients she’ll need.</a:t>
                      </a:r>
                    </a:p>
                    <a:p>
                      <a:pPr algn="l" eaLnBrk="1" hangingPunct="1"/>
                      <a:endParaRPr lang="en-US" altLang="en-US" sz="2800" b="0" u="none" kern="1200" baseline="0" dirty="0" smtClean="0">
                        <a:solidFill>
                          <a:schemeClr val="accent6">
                            <a:lumMod val="40000"/>
                            <a:lumOff val="60000"/>
                          </a:schemeClr>
                        </a:solidFill>
                        <a:effectLst/>
                        <a:latin typeface="+mn-lt"/>
                        <a:ea typeface="+mn-ea"/>
                        <a:cs typeface="+mn-cs"/>
                      </a:endParaRPr>
                    </a:p>
                    <a:p>
                      <a:pPr marL="171450" indent="-171450" algn="l" eaLnBrk="1" hangingPunct="1">
                        <a:buFont typeface="Arial" panose="020B0604020202020204" pitchFamily="34" charset="0"/>
                        <a:buChar char="•"/>
                      </a:pPr>
                      <a:endParaRPr lang="en-US" altLang="en-US" sz="2800" b="0" u="none" kern="1200" baseline="0" dirty="0" smtClean="0">
                        <a:solidFill>
                          <a:schemeClr val="dk1"/>
                        </a:solidFill>
                        <a:effectLst/>
                        <a:latin typeface="+mn-lt"/>
                        <a:ea typeface="+mn-ea"/>
                        <a:cs typeface="+mn-cs"/>
                      </a:endParaRPr>
                    </a:p>
                    <a:p>
                      <a:pPr marL="0" indent="0" algn="l" eaLnBrk="1" hangingPunct="1">
                        <a:buFont typeface="Arial" panose="020B0604020202020204" pitchFamily="34" charset="0"/>
                        <a:buNone/>
                      </a:pPr>
                      <a:endParaRPr lang="en-US" altLang="en-US" sz="2400" b="0" u="none" kern="1200" baseline="0" dirty="0" smtClean="0">
                        <a:solidFill>
                          <a:schemeClr val="dk1"/>
                        </a:solidFill>
                        <a:effectLst/>
                        <a:latin typeface="+mn-lt"/>
                        <a:ea typeface="+mn-ea"/>
                        <a:cs typeface="+mn-cs"/>
                      </a:endParaRPr>
                    </a:p>
                    <a:p>
                      <a:pPr marL="0" indent="0" algn="l" eaLnBrk="1" hangingPunct="1">
                        <a:buNone/>
                      </a:pPr>
                      <a:endParaRPr lang="en-US" altLang="en-US" sz="2400" b="0" kern="1200" dirty="0" smtClean="0">
                        <a:solidFill>
                          <a:schemeClr val="dk1"/>
                        </a:solidFill>
                        <a:latin typeface="+mn-lt"/>
                        <a:ea typeface="+mn-ea"/>
                        <a:cs typeface="+mn-cs"/>
                      </a:endParaRPr>
                    </a:p>
                    <a:p>
                      <a:pPr algn="l" eaLnBrk="1" hangingPunct="1"/>
                      <a:endParaRPr lang="en-US" sz="2400" dirty="0" smtClean="0">
                        <a:latin typeface="Calibri" panose="020F0502020204030204" pitchFamily="34" charset="0"/>
                      </a:endParaRPr>
                    </a:p>
                    <a:p>
                      <a:pPr algn="l" eaLnBrk="1" hangingPunct="1"/>
                      <a:endParaRPr lang="en-US" sz="2400" dirty="0" smtClean="0">
                        <a:latin typeface="Calibri" panose="020F0502020204030204" pitchFamily="34" charset="0"/>
                      </a:endParaRPr>
                    </a:p>
                    <a:p>
                      <a:pPr algn="l" eaLnBrk="1" hangingPunct="1"/>
                      <a:endParaRPr lang="en-US" sz="2400" dirty="0" smtClean="0">
                        <a:latin typeface="Calibri" panose="020F0502020204030204" pitchFamily="34" charset="0"/>
                      </a:endParaRPr>
                    </a:p>
                    <a:p>
                      <a:pPr algn="l" eaLnBrk="1" hangingPunct="1"/>
                      <a:r>
                        <a:rPr lang="en-US" sz="2400" u="sng" dirty="0" smtClean="0">
                          <a:latin typeface="Calibri" panose="020F0502020204030204" pitchFamily="34" charset="0"/>
                        </a:rPr>
                        <a:t>Part A</a:t>
                      </a:r>
                    </a:p>
                    <a:p>
                      <a:pPr algn="l" eaLnBrk="1" hangingPunct="1"/>
                      <a:r>
                        <a:rPr lang="en-US" sz="2400" dirty="0" smtClean="0">
                          <a:latin typeface="Calibri" panose="020F0502020204030204" pitchFamily="34" charset="0"/>
                        </a:rPr>
                        <a:t>How many cups will she need of each ingredient?</a:t>
                      </a:r>
                    </a:p>
                    <a:p>
                      <a:pPr algn="l" eaLnBrk="1" hangingPunct="1"/>
                      <a:r>
                        <a:rPr lang="en-US" sz="2400" u="sng" dirty="0" smtClean="0">
                          <a:latin typeface="Calibri" panose="020F0502020204030204" pitchFamily="34" charset="0"/>
                        </a:rPr>
                        <a:t>Part B</a:t>
                      </a:r>
                    </a:p>
                    <a:p>
                      <a:pPr algn="l" eaLnBrk="1" hangingPunct="1"/>
                      <a:r>
                        <a:rPr lang="en-US" sz="2400" dirty="0" smtClean="0">
                          <a:latin typeface="Calibri" panose="020F0502020204030204" pitchFamily="34" charset="0"/>
                        </a:rPr>
                        <a:t>How many total cups</a:t>
                      </a:r>
                      <a:r>
                        <a:rPr lang="en-US" sz="2400" baseline="0" dirty="0" smtClean="0">
                          <a:latin typeface="Calibri" panose="020F0502020204030204" pitchFamily="34" charset="0"/>
                        </a:rPr>
                        <a:t> of ingredients is Angelina going to use?</a:t>
                      </a:r>
                      <a:endParaRPr lang="en-US" sz="2400" dirty="0">
                        <a:latin typeface="Calibri" panose="020F0502020204030204" pitchFamily="34" charset="0"/>
                      </a:endParaRPr>
                    </a:p>
                  </a:txBody>
                  <a:tcPr marT="45725" marB="45725"/>
                </a:tc>
                <a:extLst>
                  <a:ext uri="{0D108BD9-81ED-4DB2-BD59-A6C34878D82A}">
                    <a16:rowId xmlns:a16="http://schemas.microsoft.com/office/drawing/2014/main" val="10000"/>
                  </a:ext>
                </a:extLst>
              </a:tr>
            </a:tbl>
          </a:graphicData>
        </a:graphic>
      </p:graphicFrame>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31F9CE-5B69-42B8-9764-35E84EB68EF5}" type="slidenum">
              <a:rPr kumimoji="0" lang="en-US" altLang="en-US" sz="1200" b="1" i="0" u="none" strike="noStrike" kern="1200" cap="none" spc="0" normalizeH="0" baseline="0" noProof="0" smtClean="0">
                <a:ln>
                  <a:noFill/>
                </a:ln>
                <a:solidFill>
                  <a:srgbClr val="FFFF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1" i="0" u="none" strike="noStrike" kern="1200" cap="none" spc="0" normalizeH="0" baseline="0" noProof="0">
              <a:ln>
                <a:noFill/>
              </a:ln>
              <a:solidFill>
                <a:srgbClr val="FFFF00"/>
              </a:solidFill>
              <a:effectLst/>
              <a:uLnTx/>
              <a:uFillTx/>
              <a:latin typeface="Calibri" panose="020F0502020204030204" pitchFamily="34" charset="0"/>
              <a:ea typeface="+mn-ea"/>
              <a:cs typeface="+mn-cs"/>
            </a:endParaRPr>
          </a:p>
        </p:txBody>
      </p:sp>
      <p:pic>
        <p:nvPicPr>
          <p:cNvPr id="3" name="Picture 2"/>
          <p:cNvPicPr>
            <a:picLocks noChangeAspect="1"/>
          </p:cNvPicPr>
          <p:nvPr/>
        </p:nvPicPr>
        <p:blipFill>
          <a:blip r:embed="rId2"/>
          <a:stretch>
            <a:fillRect/>
          </a:stretch>
        </p:blipFill>
        <p:spPr>
          <a:xfrm>
            <a:off x="8109429" y="1417639"/>
            <a:ext cx="3325073" cy="2916855"/>
          </a:xfrm>
          <a:prstGeom prst="rect">
            <a:avLst/>
          </a:prstGeom>
        </p:spPr>
      </p:pic>
      <p:pic>
        <p:nvPicPr>
          <p:cNvPr id="8" name="Picture 7"/>
          <p:cNvPicPr>
            <a:picLocks noChangeAspect="1"/>
          </p:cNvPicPr>
          <p:nvPr/>
        </p:nvPicPr>
        <p:blipFill>
          <a:blip r:embed="rId3"/>
          <a:stretch>
            <a:fillRect/>
          </a:stretch>
        </p:blipFill>
        <p:spPr>
          <a:xfrm>
            <a:off x="3732217" y="1417638"/>
            <a:ext cx="1254596" cy="745860"/>
          </a:xfrm>
          <a:prstGeom prst="rect">
            <a:avLst/>
          </a:prstGeom>
        </p:spPr>
      </p:pic>
    </p:spTree>
    <p:extLst>
      <p:ext uri="{BB962C8B-B14F-4D97-AF65-F5344CB8AC3E}">
        <p14:creationId xmlns:p14="http://schemas.microsoft.com/office/powerpoint/2010/main" val="111376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5249812"/>
              </p:ext>
            </p:extLst>
          </p:nvPr>
        </p:nvGraphicFramePr>
        <p:xfrm>
          <a:off x="331077" y="252248"/>
          <a:ext cx="11294866" cy="6362308"/>
        </p:xfrm>
        <a:graphic>
          <a:graphicData uri="http://schemas.openxmlformats.org/drawingml/2006/table">
            <a:tbl>
              <a:tblPr firstRow="1" bandRow="1">
                <a:tableStyleId>{5C22544A-7EE6-4342-B048-85BDC9FD1C3A}</a:tableStyleId>
              </a:tblPr>
              <a:tblGrid>
                <a:gridCol w="11294866">
                  <a:extLst>
                    <a:ext uri="{9D8B030D-6E8A-4147-A177-3AD203B41FA5}">
                      <a16:colId xmlns:a16="http://schemas.microsoft.com/office/drawing/2014/main" val="20000"/>
                    </a:ext>
                  </a:extLst>
                </a:gridCol>
              </a:tblGrid>
              <a:tr h="6362308">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u="sng" baseline="0" dirty="0" smtClean="0">
                          <a:solidFill>
                            <a:srgbClr val="92D050"/>
                          </a:solidFill>
                          <a:latin typeface="+mj-lt"/>
                        </a:rPr>
                        <a:t>#13</a:t>
                      </a:r>
                      <a:endParaRPr lang="en-US" sz="2800" b="1" u="sng" baseline="0" dirty="0" smtClean="0">
                        <a:solidFill>
                          <a:srgbClr val="92D050"/>
                        </a:solidFill>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none" baseline="0" dirty="0" smtClean="0">
                          <a:latin typeface="+mj-lt"/>
                        </a:rPr>
                        <a:t>The Rangers played 4 games against the Sliders in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none" baseline="0" dirty="0" smtClean="0">
                          <a:latin typeface="+mj-lt"/>
                        </a:rPr>
                        <a:t>Soccer.  The bar graph shows how many goals the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none" baseline="0" dirty="0" smtClean="0">
                          <a:latin typeface="+mj-lt"/>
                        </a:rPr>
                        <a:t>Rangers scored in each game.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u="none"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u="none"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u="sng" baseline="0" dirty="0" smtClean="0">
                          <a:latin typeface="+mj-lt"/>
                        </a:rPr>
                        <a:t>Part 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none" baseline="0" dirty="0" smtClean="0">
                          <a:latin typeface="+mj-lt"/>
                        </a:rPr>
                        <a:t>How many goals did the Rangers score in all 4</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none" baseline="0" dirty="0" smtClean="0">
                          <a:latin typeface="+mj-lt"/>
                        </a:rPr>
                        <a:t>games? Show your work.</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1" u="sng"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baseline="0" dirty="0" smtClean="0">
                          <a:latin typeface="+mj-lt"/>
                        </a:rPr>
                        <a:t>Part B</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none" baseline="0" dirty="0" smtClean="0">
                          <a:latin typeface="+mj-lt"/>
                        </a:rPr>
                        <a:t>In the second game, the Sliders scored 1 less goal than the Rangers. How many goals did the Sliders score in Game 2? Show your work.</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u="none"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baseline="0" dirty="0" smtClean="0">
                          <a:latin typeface="+mj-lt"/>
                        </a:rPr>
                        <a:t>Part C</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none" baseline="0" dirty="0" smtClean="0">
                          <a:latin typeface="+mj-lt"/>
                        </a:rPr>
                        <a:t>The Rangers wanted to score 25 goals in 4 games.  How many more goals did the Rangers need to score to reach this? Show your work.</a:t>
                      </a:r>
                      <a:endParaRPr lang="en-US" sz="2400" b="1" u="sng" baseline="0" dirty="0" smtClean="0">
                        <a:latin typeface="+mj-lt"/>
                      </a:endParaRPr>
                    </a:p>
                    <a:p>
                      <a:pPr marL="0" indent="0" algn="ctr">
                        <a:buFont typeface="Arial" panose="020B0604020202020204" pitchFamily="34" charset="0"/>
                        <a:buNone/>
                      </a:pPr>
                      <a:endParaRPr lang="en-US" altLang="en-US" sz="1100" b="0" i="0" u="none" baseline="0" dirty="0" smtClean="0">
                        <a:latin typeface="+mj-lt"/>
                      </a:endParaRPr>
                    </a:p>
                  </a:txBody>
                  <a:tcPr marT="45723" marB="45723"/>
                </a:tc>
                <a:extLst>
                  <a:ext uri="{0D108BD9-81ED-4DB2-BD59-A6C34878D82A}">
                    <a16:rowId xmlns:a16="http://schemas.microsoft.com/office/drawing/2014/main" val="10000"/>
                  </a:ext>
                </a:extLst>
              </a:tr>
            </a:tbl>
          </a:graphicData>
        </a:graphic>
      </p:graphicFrame>
      <p:sp>
        <p:nvSpPr>
          <p:cNvPr id="4" name="Arc 3"/>
          <p:cNvSpPr/>
          <p:nvPr/>
        </p:nvSpPr>
        <p:spPr>
          <a:xfrm>
            <a:off x="6029325" y="2333625"/>
            <a:ext cx="1323975" cy="108585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7165583" y="803037"/>
            <a:ext cx="3959859" cy="3061175"/>
          </a:xfrm>
          <a:prstGeom prst="rect">
            <a:avLst/>
          </a:prstGeom>
        </p:spPr>
      </p:pic>
    </p:spTree>
    <p:extLst>
      <p:ext uri="{BB962C8B-B14F-4D97-AF65-F5344CB8AC3E}">
        <p14:creationId xmlns:p14="http://schemas.microsoft.com/office/powerpoint/2010/main" val="2654514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00000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4588</Words>
  <Application>Microsoft Office PowerPoint</Application>
  <PresentationFormat>Widescreen</PresentationFormat>
  <Paragraphs>736</Paragraphs>
  <Slides>38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Brush Script MT</vt:lpstr>
      <vt:lpstr>Calibri</vt:lpstr>
      <vt:lpstr>Comic Sans MS</vt:lpstr>
      <vt:lpstr>Helvetica</vt:lpstr>
      <vt:lpstr>Lucida Calligraphy</vt:lpstr>
      <vt:lpstr>Times New Roman</vt:lpstr>
      <vt:lpstr>Verdana</vt:lpstr>
      <vt:lpstr>Ppt0000000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Beatrice</dc:creator>
  <cp:lastModifiedBy>Holmes, Beatrice</cp:lastModifiedBy>
  <cp:revision>13</cp:revision>
  <dcterms:created xsi:type="dcterms:W3CDTF">2017-01-18T18:18:39Z</dcterms:created>
  <dcterms:modified xsi:type="dcterms:W3CDTF">2017-01-18T21:44:59Z</dcterms:modified>
</cp:coreProperties>
</file>